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1" r:id="rId6"/>
    <p:sldId id="272" r:id="rId7"/>
    <p:sldId id="273" r:id="rId8"/>
    <p:sldId id="274" r:id="rId9"/>
    <p:sldId id="275" r:id="rId10"/>
    <p:sldId id="276" r:id="rId11"/>
    <p:sldId id="277" r:id="rId12"/>
    <p:sldId id="278" r:id="rId13"/>
    <p:sldId id="279" r:id="rId14"/>
    <p:sldId id="280" r:id="rId15"/>
    <p:sldId id="282" r:id="rId16"/>
    <p:sldId id="281" r:id="rId17"/>
    <p:sldId id="283" r:id="rId18"/>
    <p:sldId id="284" r:id="rId19"/>
    <p:sldId id="285" r:id="rId20"/>
    <p:sldId id="286" r:id="rId21"/>
    <p:sldId id="287"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4B9526-BE89-4677-8B7A-9C514231EAC8}" v="1" dt="2021-01-15T15:07:34.937"/>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2FDF-12C8-4041-B686-9DE5D02B91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19F0972-B2AB-4843-A164-F2C634652F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01C598F-0232-4684-98CB-6C92BB10DE0D}"/>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B720EFF7-F59C-4DDF-B185-D6296EB08D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1A4431-987B-472C-AA71-3FA3A17D51FC}"/>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845359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54A8-5DA3-42FB-A453-6834E2E45BD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6208BE-59F0-4D99-A9FF-0E2708E6D8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540FCF2-3032-45CF-A7B8-E16872E9F9C5}"/>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C0629AC1-102A-478D-8BEC-50E53CA9C4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54A783-9F80-4222-9C0F-34A001A2E5FF}"/>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2293919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C6224F-57A1-46FB-92B6-42BD9E4B3B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79258B7-A6E0-4A3C-8076-48120E9508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238DE7-5AEC-443B-B25E-B00FB07B73C1}"/>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BC39B271-DEAC-41A0-A752-EF6CBB9D04F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C2D4F-7AD2-46EA-92C1-7476AB447F4E}"/>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232819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381B-B5F3-466F-985E-1B3528E44B3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89206DD-165C-4BAC-95D9-F07A19C9F5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C148828-2B1C-4C8B-9617-1DF16FC4512B}"/>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DD440CE9-4102-4DA7-B15A-BC948D8751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DA5825-16E7-491D-BFB2-C7EF306AA378}"/>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102508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906A-8466-469B-B505-E5C867AE8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E099A37-9B83-4324-9F94-AF541E0DC3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CFD11-A975-4D5A-856C-5137E8A46644}"/>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76DD2CB9-D47B-4D87-A5F8-1E1A954EA8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AC74B3-92B4-4C40-B171-936F114E31AE}"/>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258229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F0D7-9989-49F4-9091-4BA23ED88F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6D2F39F-E9B4-483D-868E-7B6C9630D1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2E16555-8A83-4BCB-AD0F-0CF38CD199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E3E53DC-B36A-4777-B6F9-A461B51B3242}"/>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6" name="Footer Placeholder 5">
            <a:extLst>
              <a:ext uri="{FF2B5EF4-FFF2-40B4-BE49-F238E27FC236}">
                <a16:creationId xmlns:a16="http://schemas.microsoft.com/office/drawing/2014/main" id="{BA71C1EE-C0CE-4A37-B386-986B02A0B61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7FC8C4-F214-4122-ADB8-BA66E004E88F}"/>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200979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0C32-6A34-4591-9D1C-42FC92E8660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B36ED67-7691-40C4-B02B-40761BC9F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B03E28-63FE-4D47-9838-6023561F69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98EFB54-E009-45D3-9C14-67D47A675D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5695B-A78B-4218-B0A9-068F03D6A3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2AB6ABF-C84C-4376-867D-E85299CA3117}"/>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8" name="Footer Placeholder 7">
            <a:extLst>
              <a:ext uri="{FF2B5EF4-FFF2-40B4-BE49-F238E27FC236}">
                <a16:creationId xmlns:a16="http://schemas.microsoft.com/office/drawing/2014/main" id="{FB52E669-1943-4655-84E6-73DA24847BF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A2B422B-1C58-49BE-8372-D74C264D1C99}"/>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376835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ED87-4113-45A6-B53D-D70EA7928E3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245C24E-ED01-4C94-B55C-1FCAA971FDD2}"/>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4" name="Footer Placeholder 3">
            <a:extLst>
              <a:ext uri="{FF2B5EF4-FFF2-40B4-BE49-F238E27FC236}">
                <a16:creationId xmlns:a16="http://schemas.microsoft.com/office/drawing/2014/main" id="{F4FF3FFD-B7AF-4500-959B-A8F1895E2D5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EF8720B-1036-4FE9-8CF1-51687F77904E}"/>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3307740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4BFB1-4A29-403A-BC4C-10A66F55222A}"/>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3" name="Footer Placeholder 2">
            <a:extLst>
              <a:ext uri="{FF2B5EF4-FFF2-40B4-BE49-F238E27FC236}">
                <a16:creationId xmlns:a16="http://schemas.microsoft.com/office/drawing/2014/main" id="{88C5FED8-F2A0-4D88-B613-F58F4FE2E27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1AE6F22-4459-45B9-8E72-7AD6B22B2470}"/>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192533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605B-C0C3-4F04-B874-B7CDE7BD8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F8EB9E5-57D4-473D-A1DB-85C90CA8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1D36342-5CF8-4307-87F2-A5FEF57AB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8633C5-7DAD-49CE-9882-FC5DB7240B88}"/>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6" name="Footer Placeholder 5">
            <a:extLst>
              <a:ext uri="{FF2B5EF4-FFF2-40B4-BE49-F238E27FC236}">
                <a16:creationId xmlns:a16="http://schemas.microsoft.com/office/drawing/2014/main" id="{46BB52D1-9430-426B-8F61-168859F36A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A780C0B-34F3-4EB7-93E6-6D77DBB9D15D}"/>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311538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57DE-1EC1-4B2C-A5FD-D0466702CB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727D53F-424B-463E-9912-23ABAE3B13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C6D029E-FD38-4E75-A7DF-26A9BEC18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9352A-845D-4C57-8D6A-48CB3967623A}"/>
              </a:ext>
            </a:extLst>
          </p:cNvPr>
          <p:cNvSpPr>
            <a:spLocks noGrp="1"/>
          </p:cNvSpPr>
          <p:nvPr>
            <p:ph type="dt" sz="half" idx="10"/>
          </p:nvPr>
        </p:nvSpPr>
        <p:spPr/>
        <p:txBody>
          <a:bodyPr/>
          <a:lstStyle/>
          <a:p>
            <a:fld id="{9A6684B0-019D-41A8-897F-6D5773570A5C}" type="datetimeFigureOut">
              <a:rPr lang="en-CA" smtClean="0"/>
              <a:t>2021-01-15</a:t>
            </a:fld>
            <a:endParaRPr lang="en-CA"/>
          </a:p>
        </p:txBody>
      </p:sp>
      <p:sp>
        <p:nvSpPr>
          <p:cNvPr id="6" name="Footer Placeholder 5">
            <a:extLst>
              <a:ext uri="{FF2B5EF4-FFF2-40B4-BE49-F238E27FC236}">
                <a16:creationId xmlns:a16="http://schemas.microsoft.com/office/drawing/2014/main" id="{3F8EE0C2-3FA7-4337-A1E8-FFF76D0869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F053761-C29B-4BCC-9E7C-2F50428844E6}"/>
              </a:ext>
            </a:extLst>
          </p:cNvPr>
          <p:cNvSpPr>
            <a:spLocks noGrp="1"/>
          </p:cNvSpPr>
          <p:nvPr>
            <p:ph type="sldNum" sz="quarter" idx="12"/>
          </p:nvPr>
        </p:nvSpPr>
        <p:spPr/>
        <p:txBody>
          <a:bodyPr/>
          <a:lstStyle/>
          <a:p>
            <a:fld id="{9FB9F5B4-004E-415A-8E40-D54C1479D5BE}" type="slidenum">
              <a:rPr lang="en-CA" smtClean="0"/>
              <a:t>‹#›</a:t>
            </a:fld>
            <a:endParaRPr lang="en-CA"/>
          </a:p>
        </p:txBody>
      </p:sp>
    </p:spTree>
    <p:extLst>
      <p:ext uri="{BB962C8B-B14F-4D97-AF65-F5344CB8AC3E}">
        <p14:creationId xmlns:p14="http://schemas.microsoft.com/office/powerpoint/2010/main" val="81994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2BD8B-3BCD-4B27-8212-63D1AB7B61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733CEB-BC91-43B4-B746-4CEAF367BD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F67FB9-8064-4841-92B1-BAC0ABA2E5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684B0-019D-41A8-897F-6D5773570A5C}" type="datetimeFigureOut">
              <a:rPr lang="en-CA" smtClean="0"/>
              <a:t>2021-01-15</a:t>
            </a:fld>
            <a:endParaRPr lang="en-CA"/>
          </a:p>
        </p:txBody>
      </p:sp>
      <p:sp>
        <p:nvSpPr>
          <p:cNvPr id="5" name="Footer Placeholder 4">
            <a:extLst>
              <a:ext uri="{FF2B5EF4-FFF2-40B4-BE49-F238E27FC236}">
                <a16:creationId xmlns:a16="http://schemas.microsoft.com/office/drawing/2014/main" id="{7EA989E8-9B37-4420-A419-A8DDB5B1EE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641B966-8BF0-4D90-849A-42F666FDB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9F5B4-004E-415A-8E40-D54C1479D5BE}" type="slidenum">
              <a:rPr lang="en-CA" smtClean="0"/>
              <a:t>‹#›</a:t>
            </a:fld>
            <a:endParaRPr lang="en-CA"/>
          </a:p>
        </p:txBody>
      </p:sp>
    </p:spTree>
    <p:extLst>
      <p:ext uri="{BB962C8B-B14F-4D97-AF65-F5344CB8AC3E}">
        <p14:creationId xmlns:p14="http://schemas.microsoft.com/office/powerpoint/2010/main" val="2018165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alaadinaddas@trentu.ca" TargetMode="External"/><Relationship Id="rId2" Type="http://schemas.openxmlformats.org/officeDocument/2006/relationships/hyperlink" Target="mailto:aaddas@trentu.c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B3E46E5-A6F2-456A-8E1E-1CEF52262B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D86C1-8C54-4F8C-9775-027B06D9514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3320H: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0F330E69-E470-40D3-BFBF-E2E7A194835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Alaadin Addas </a:t>
            </a:r>
          </a:p>
          <a:p>
            <a:r>
              <a:rPr lang="en-US" sz="2200">
                <a:solidFill>
                  <a:srgbClr val="FFFFFF"/>
                </a:solidFill>
              </a:rPr>
              <a:t>Week 1</a:t>
            </a:r>
          </a:p>
          <a:p>
            <a:r>
              <a:rPr lang="en-US" sz="2200">
                <a:solidFill>
                  <a:srgbClr val="FFFFFF"/>
                </a:solidFill>
              </a:rPr>
              <a:t>Course Introduction</a:t>
            </a:r>
            <a:endParaRPr lang="en-CA" sz="2200">
              <a:solidFill>
                <a:srgbClr val="FFFFFF"/>
              </a:solidFill>
            </a:endParaRPr>
          </a:p>
        </p:txBody>
      </p:sp>
    </p:spTree>
    <p:extLst>
      <p:ext uri="{BB962C8B-B14F-4D97-AF65-F5344CB8AC3E}">
        <p14:creationId xmlns:p14="http://schemas.microsoft.com/office/powerpoint/2010/main" val="187000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2DD3-D54B-4DC3-842D-8F10F44360FB}"/>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Labs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734CACC-84F2-4998-BCC5-EFBC1C7C2C2F}"/>
              </a:ext>
            </a:extLst>
          </p:cNvPr>
          <p:cNvSpPr>
            <a:spLocks noGrp="1"/>
          </p:cNvSpPr>
          <p:nvPr>
            <p:ph idx="1"/>
          </p:nvPr>
        </p:nvSpPr>
        <p:spPr>
          <a:xfrm>
            <a:off x="6297233" y="518400"/>
            <a:ext cx="4771607" cy="5837949"/>
          </a:xfrm>
        </p:spPr>
        <p:txBody>
          <a:bodyPr anchor="ctr">
            <a:normAutofit/>
          </a:bodyPr>
          <a:lstStyle/>
          <a:p>
            <a:r>
              <a:rPr lang="en-GB" sz="2000">
                <a:solidFill>
                  <a:schemeClr val="tx1">
                    <a:alpha val="80000"/>
                  </a:schemeClr>
                </a:solidFill>
              </a:rPr>
              <a:t>Throughout this course, we will have 5 labs. </a:t>
            </a:r>
          </a:p>
          <a:p>
            <a:r>
              <a:rPr lang="en-GB" sz="2000">
                <a:solidFill>
                  <a:schemeClr val="tx1">
                    <a:alpha val="80000"/>
                  </a:schemeClr>
                </a:solidFill>
              </a:rPr>
              <a:t>Attending labs is mandatory. However, attending lectures is not mandatory (if we decide on synchronous delivery).</a:t>
            </a:r>
          </a:p>
          <a:p>
            <a:r>
              <a:rPr lang="en-GB" sz="2000">
                <a:solidFill>
                  <a:schemeClr val="tx1">
                    <a:alpha val="80000"/>
                  </a:schemeClr>
                </a:solidFill>
              </a:rPr>
              <a:t>Each lab is worth 5% of your overall mark.</a:t>
            </a:r>
          </a:p>
          <a:p>
            <a:endParaRPr lang="en-GB" sz="2000">
              <a:solidFill>
                <a:schemeClr val="tx1">
                  <a:alpha val="80000"/>
                </a:schemeClr>
              </a:solidFill>
            </a:endParaRPr>
          </a:p>
          <a:p>
            <a:endParaRPr lang="en-CA" sz="2000">
              <a:solidFill>
                <a:schemeClr val="tx1">
                  <a:alpha val="80000"/>
                </a:schemeClr>
              </a:solidFill>
            </a:endParaRPr>
          </a:p>
          <a:p>
            <a:endParaRPr lang="en-GB" sz="2000">
              <a:solidFill>
                <a:schemeClr val="tx1">
                  <a:alpha val="80000"/>
                </a:schemeClr>
              </a:solidFill>
            </a:endParaRPr>
          </a:p>
          <a:p>
            <a:endParaRPr lang="en-CA" sz="2000">
              <a:solidFill>
                <a:schemeClr val="tx1">
                  <a:alpha val="80000"/>
                </a:schemeClr>
              </a:solidFill>
            </a:endParaRP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709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6C8F7-2EF8-4395-B041-C7F42F15D52A}"/>
              </a:ext>
            </a:extLst>
          </p:cNvPr>
          <p:cNvSpPr>
            <a:spLocks noGrp="1"/>
          </p:cNvSpPr>
          <p:nvPr>
            <p:ph type="title"/>
          </p:nvPr>
        </p:nvSpPr>
        <p:spPr>
          <a:xfrm>
            <a:off x="1245072" y="1289765"/>
            <a:ext cx="3651101" cy="4270963"/>
          </a:xfrm>
        </p:spPr>
        <p:txBody>
          <a:bodyPr anchor="ctr">
            <a:normAutofit/>
          </a:bodyPr>
          <a:lstStyle/>
          <a:p>
            <a:pPr algn="ctr"/>
            <a:r>
              <a:rPr lang="en-US" sz="5200">
                <a:solidFill>
                  <a:srgbClr val="FFFFFF"/>
                </a:solidFill>
              </a:rPr>
              <a:t>Assignments</a:t>
            </a:r>
            <a:endParaRPr lang="en-CA" sz="52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99EA021-0D84-4DA7-85FB-9058ED30E889}"/>
              </a:ext>
            </a:extLst>
          </p:cNvPr>
          <p:cNvSpPr>
            <a:spLocks noGrp="1"/>
          </p:cNvSpPr>
          <p:nvPr>
            <p:ph idx="1"/>
          </p:nvPr>
        </p:nvSpPr>
        <p:spPr>
          <a:xfrm>
            <a:off x="6297233" y="518400"/>
            <a:ext cx="4771607" cy="5837949"/>
          </a:xfrm>
        </p:spPr>
        <p:txBody>
          <a:bodyPr anchor="ctr">
            <a:normAutofit/>
          </a:bodyPr>
          <a:lstStyle/>
          <a:p>
            <a:r>
              <a:rPr lang="en-GB" sz="2000">
                <a:solidFill>
                  <a:schemeClr val="tx1">
                    <a:alpha val="80000"/>
                  </a:schemeClr>
                </a:solidFill>
              </a:rPr>
              <a:t>Throughout this course, we will have 3 assignments. </a:t>
            </a:r>
          </a:p>
          <a:p>
            <a:r>
              <a:rPr lang="en-GB" sz="2000">
                <a:solidFill>
                  <a:schemeClr val="tx1">
                    <a:alpha val="80000"/>
                  </a:schemeClr>
                </a:solidFill>
              </a:rPr>
              <a:t>The assignments will help improve your understanding of the course material. </a:t>
            </a:r>
          </a:p>
          <a:p>
            <a:r>
              <a:rPr lang="en-GB" sz="2000">
                <a:solidFill>
                  <a:schemeClr val="tx1">
                    <a:alpha val="80000"/>
                  </a:schemeClr>
                </a:solidFill>
              </a:rPr>
              <a:t>Assignments are never released more than 2.5 weeks before the deadline.</a:t>
            </a:r>
          </a:p>
          <a:p>
            <a:r>
              <a:rPr lang="en-GB" sz="2000">
                <a:solidFill>
                  <a:schemeClr val="tx1">
                    <a:alpha val="80000"/>
                  </a:schemeClr>
                </a:solidFill>
              </a:rPr>
              <a:t>Keep in mind that the assignment is designed so that you can finish it in two weeks! </a:t>
            </a:r>
          </a:p>
          <a:p>
            <a:r>
              <a:rPr lang="en-GB" sz="2000">
                <a:solidFill>
                  <a:schemeClr val="tx1">
                    <a:alpha val="80000"/>
                  </a:schemeClr>
                </a:solidFill>
              </a:rPr>
              <a:t>Each assignment is worth 10% of your final mark</a:t>
            </a:r>
          </a:p>
          <a:p>
            <a:endParaRPr lang="en-CA" sz="2000">
              <a:solidFill>
                <a:schemeClr val="tx1">
                  <a:alpha val="80000"/>
                </a:schemeClr>
              </a:solidFill>
            </a:endParaRP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18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2EED9-4403-4858-8BFB-80138C372818}"/>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Report</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2E02583-A3DD-41D2-9280-154875D01722}"/>
              </a:ext>
            </a:extLst>
          </p:cNvPr>
          <p:cNvSpPr>
            <a:spLocks noGrp="1"/>
          </p:cNvSpPr>
          <p:nvPr>
            <p:ph idx="1"/>
          </p:nvPr>
        </p:nvSpPr>
        <p:spPr>
          <a:xfrm>
            <a:off x="6297233" y="518400"/>
            <a:ext cx="4771607" cy="5837949"/>
          </a:xfrm>
        </p:spPr>
        <p:txBody>
          <a:bodyPr anchor="ctr">
            <a:normAutofit/>
          </a:bodyPr>
          <a:lstStyle/>
          <a:p>
            <a:r>
              <a:rPr lang="en-US" sz="2000" dirty="0">
                <a:solidFill>
                  <a:schemeClr val="tx1">
                    <a:alpha val="80000"/>
                  </a:schemeClr>
                </a:solidFill>
              </a:rPr>
              <a:t>An essay (1200 words) about an operating system, highlighting all the difference concepts we discuss in class.</a:t>
            </a:r>
          </a:p>
          <a:p>
            <a:r>
              <a:rPr lang="en-CA" sz="2000" dirty="0">
                <a:solidFill>
                  <a:schemeClr val="tx1">
                    <a:alpha val="80000"/>
                  </a:schemeClr>
                </a:solidFill>
              </a:rPr>
              <a:t>The report is worth 10%.</a:t>
            </a:r>
          </a:p>
          <a:p>
            <a:r>
              <a:rPr lang="en-CA" sz="2000" dirty="0">
                <a:solidFill>
                  <a:schemeClr val="tx1">
                    <a:alpha val="80000"/>
                  </a:schemeClr>
                </a:solidFill>
              </a:rPr>
              <a:t>You must clear your topic with me during the office hours.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9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AAB89-73F7-40E7-A50B-026B8B3BD1B5}"/>
              </a:ext>
            </a:extLst>
          </p:cNvPr>
          <p:cNvSpPr>
            <a:spLocks noGrp="1"/>
          </p:cNvSpPr>
          <p:nvPr>
            <p:ph type="title"/>
          </p:nvPr>
        </p:nvSpPr>
        <p:spPr>
          <a:xfrm>
            <a:off x="1245072" y="1289765"/>
            <a:ext cx="3651101" cy="4270963"/>
          </a:xfrm>
        </p:spPr>
        <p:txBody>
          <a:bodyPr anchor="ctr">
            <a:normAutofit/>
          </a:bodyPr>
          <a:lstStyle/>
          <a:p>
            <a:pPr algn="ctr"/>
            <a:r>
              <a:rPr lang="en-US" sz="4300">
                <a:solidFill>
                  <a:srgbClr val="FFFFFF"/>
                </a:solidFill>
              </a:rPr>
              <a:t>Midterm/Final</a:t>
            </a:r>
            <a:endParaRPr lang="en-CA" sz="43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869538B-0FE3-41B3-8690-B7CA5CC0A0F2}"/>
              </a:ext>
            </a:extLst>
          </p:cNvPr>
          <p:cNvSpPr>
            <a:spLocks noGrp="1"/>
          </p:cNvSpPr>
          <p:nvPr>
            <p:ph idx="1"/>
          </p:nvPr>
        </p:nvSpPr>
        <p:spPr>
          <a:xfrm>
            <a:off x="6297233" y="518400"/>
            <a:ext cx="4771607" cy="5837949"/>
          </a:xfrm>
        </p:spPr>
        <p:txBody>
          <a:bodyPr anchor="ctr">
            <a:normAutofit/>
          </a:bodyPr>
          <a:lstStyle/>
          <a:p>
            <a:r>
              <a:rPr lang="en-GB" sz="2000">
                <a:solidFill>
                  <a:schemeClr val="tx1">
                    <a:alpha val="80000"/>
                  </a:schemeClr>
                </a:solidFill>
              </a:rPr>
              <a:t>This course features both a midterm and a final.</a:t>
            </a:r>
          </a:p>
          <a:p>
            <a:r>
              <a:rPr lang="en-GB" sz="2000">
                <a:solidFill>
                  <a:schemeClr val="tx1">
                    <a:alpha val="80000"/>
                  </a:schemeClr>
                </a:solidFill>
              </a:rPr>
              <a:t>The midterm is worth 15% of your overall grade. </a:t>
            </a:r>
          </a:p>
          <a:p>
            <a:pPr lvl="1"/>
            <a:r>
              <a:rPr lang="en-GB" sz="2000">
                <a:solidFill>
                  <a:schemeClr val="tx1">
                    <a:alpha val="80000"/>
                  </a:schemeClr>
                </a:solidFill>
              </a:rPr>
              <a:t>The midterm is during our allotted lecture time on the 5</a:t>
            </a:r>
            <a:r>
              <a:rPr lang="en-GB" sz="2000" baseline="30000">
                <a:solidFill>
                  <a:schemeClr val="tx1">
                    <a:alpha val="80000"/>
                  </a:schemeClr>
                </a:solidFill>
              </a:rPr>
              <a:t>th</a:t>
            </a:r>
            <a:r>
              <a:rPr lang="en-GB" sz="2000">
                <a:solidFill>
                  <a:schemeClr val="tx1">
                    <a:alpha val="80000"/>
                  </a:schemeClr>
                </a:solidFill>
              </a:rPr>
              <a:t> of March.</a:t>
            </a:r>
          </a:p>
          <a:p>
            <a:r>
              <a:rPr lang="en-GB" sz="2000">
                <a:solidFill>
                  <a:schemeClr val="tx1">
                    <a:alpha val="80000"/>
                  </a:schemeClr>
                </a:solidFill>
              </a:rPr>
              <a:t>The final is weighted at 20% of your overall grade.</a:t>
            </a:r>
          </a:p>
          <a:p>
            <a:pPr lvl="1"/>
            <a:r>
              <a:rPr lang="en-GB" sz="2000">
                <a:solidFill>
                  <a:schemeClr val="tx1">
                    <a:alpha val="80000"/>
                  </a:schemeClr>
                </a:solidFill>
              </a:rPr>
              <a:t>The final exam will be scheduled during the formal examination period. I have no control of it! </a:t>
            </a:r>
          </a:p>
          <a:p>
            <a:r>
              <a:rPr lang="en-CA" sz="2000">
                <a:solidFill>
                  <a:schemeClr val="tx1">
                    <a:alpha val="80000"/>
                  </a:schemeClr>
                </a:solidFill>
              </a:rPr>
              <a:t>Both the midterm and final are completely open book! </a:t>
            </a:r>
            <a:r>
              <a:rPr lang="en-CA" sz="2000">
                <a:solidFill>
                  <a:schemeClr val="tx1">
                    <a:alpha val="80000"/>
                  </a:schemeClr>
                </a:solidFill>
                <a:sym typeface="Wingdings" panose="05000000000000000000" pitchFamily="2" charset="2"/>
              </a:rPr>
              <a:t></a:t>
            </a:r>
            <a:endParaRPr lang="en-CA" sz="2000">
              <a:solidFill>
                <a:schemeClr val="tx1">
                  <a:alpha val="80000"/>
                </a:schemeClr>
              </a:solidFill>
            </a:endParaRP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689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0E1EB-AA1F-4482-873C-1C0ABEFED631}"/>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Office Hours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C80EB5A-5CE9-4F7D-9F3D-7207E3BA3DAD}"/>
              </a:ext>
            </a:extLst>
          </p:cNvPr>
          <p:cNvSpPr>
            <a:spLocks noGrp="1"/>
          </p:cNvSpPr>
          <p:nvPr>
            <p:ph idx="1"/>
          </p:nvPr>
        </p:nvSpPr>
        <p:spPr>
          <a:xfrm>
            <a:off x="6297233" y="518400"/>
            <a:ext cx="4771607" cy="5837949"/>
          </a:xfrm>
        </p:spPr>
        <p:txBody>
          <a:bodyPr anchor="ctr">
            <a:normAutofit/>
          </a:bodyPr>
          <a:lstStyle/>
          <a:p>
            <a:r>
              <a:rPr lang="en-CA" sz="2000">
                <a:solidFill>
                  <a:schemeClr val="tx1">
                    <a:alpha val="80000"/>
                  </a:schemeClr>
                </a:solidFill>
              </a:rPr>
              <a:t>I have a pretty ‘open door’ (open MS Teams) policy.</a:t>
            </a:r>
          </a:p>
          <a:p>
            <a:r>
              <a:rPr lang="en-CA" sz="2000">
                <a:solidFill>
                  <a:schemeClr val="tx1">
                    <a:alpha val="80000"/>
                  </a:schemeClr>
                </a:solidFill>
              </a:rPr>
              <a:t>Our office hours for this course will be hosted on MS Teams on Fridays between 2PM and 3PM.</a:t>
            </a:r>
          </a:p>
          <a:p>
            <a:pPr lvl="1"/>
            <a:r>
              <a:rPr lang="en-CA" sz="2000">
                <a:solidFill>
                  <a:schemeClr val="tx1">
                    <a:alpha val="80000"/>
                  </a:schemeClr>
                </a:solidFill>
              </a:rPr>
              <a:t>I don’t typically just up and leave at 3PM if you are still waiting for me to get to you at 3PM I will stick around for as long as I can! </a:t>
            </a:r>
          </a:p>
          <a:p>
            <a:pPr lvl="1"/>
            <a:r>
              <a:rPr lang="en-CA" sz="2000">
                <a:solidFill>
                  <a:schemeClr val="tx1">
                    <a:alpha val="80000"/>
                  </a:schemeClr>
                </a:solidFill>
              </a:rPr>
              <a:t>Office hours are first come first serve.</a:t>
            </a:r>
          </a:p>
          <a:p>
            <a:pPr lvl="1"/>
            <a:r>
              <a:rPr lang="en-CA" sz="2000">
                <a:solidFill>
                  <a:schemeClr val="tx1">
                    <a:alpha val="80000"/>
                  </a:schemeClr>
                </a:solidFill>
              </a:rPr>
              <a:t>You can message me your question in the general chat, or you can message me privately and we can get on a call.</a:t>
            </a:r>
          </a:p>
          <a:p>
            <a:pPr lvl="2"/>
            <a:r>
              <a:rPr lang="en-CA">
                <a:solidFill>
                  <a:schemeClr val="tx1">
                    <a:alpha val="80000"/>
                  </a:schemeClr>
                </a:solidFill>
              </a:rPr>
              <a:t>Be prepared to share your screen!</a:t>
            </a: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57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2749D-24D4-4F1A-8A84-CF88F30EB69D}"/>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Contacting Me</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A267A18-1941-4941-AA55-F80F98D610CD}"/>
              </a:ext>
            </a:extLst>
          </p:cNvPr>
          <p:cNvSpPr>
            <a:spLocks noGrp="1"/>
          </p:cNvSpPr>
          <p:nvPr>
            <p:ph idx="1"/>
          </p:nvPr>
        </p:nvSpPr>
        <p:spPr>
          <a:xfrm>
            <a:off x="6297233" y="518400"/>
            <a:ext cx="4771607" cy="5837949"/>
          </a:xfrm>
        </p:spPr>
        <p:txBody>
          <a:bodyPr anchor="ctr">
            <a:normAutofit/>
          </a:bodyPr>
          <a:lstStyle/>
          <a:p>
            <a:r>
              <a:rPr lang="en-CA" sz="2000">
                <a:solidFill>
                  <a:schemeClr val="tx1">
                    <a:alpha val="80000"/>
                  </a:schemeClr>
                </a:solidFill>
              </a:rPr>
              <a:t>Yes you can email me.</a:t>
            </a:r>
          </a:p>
          <a:p>
            <a:pPr lvl="1"/>
            <a:r>
              <a:rPr lang="en-GB" sz="2000">
                <a:solidFill>
                  <a:schemeClr val="tx1">
                    <a:alpha val="80000"/>
                  </a:schemeClr>
                </a:solidFill>
              </a:rPr>
              <a:t>My email is </a:t>
            </a:r>
            <a:r>
              <a:rPr lang="en-GB" sz="2000">
                <a:solidFill>
                  <a:schemeClr val="tx1">
                    <a:alpha val="80000"/>
                  </a:schemeClr>
                </a:solidFill>
                <a:hlinkClick r:id="rId2"/>
              </a:rPr>
              <a:t>aaddas@trentu.ca</a:t>
            </a:r>
            <a:r>
              <a:rPr lang="en-GB" sz="2000">
                <a:solidFill>
                  <a:schemeClr val="tx1">
                    <a:alpha val="80000"/>
                  </a:schemeClr>
                </a:solidFill>
              </a:rPr>
              <a:t> not </a:t>
            </a:r>
            <a:r>
              <a:rPr lang="en-GB" sz="2000">
                <a:solidFill>
                  <a:schemeClr val="tx1">
                    <a:alpha val="80000"/>
                  </a:schemeClr>
                </a:solidFill>
                <a:hlinkClick r:id="rId3"/>
              </a:rPr>
              <a:t>alaadinaddas@trentu.ca</a:t>
            </a:r>
            <a:r>
              <a:rPr lang="en-GB" sz="2000">
                <a:solidFill>
                  <a:schemeClr val="tx1">
                    <a:alpha val="80000"/>
                  </a:schemeClr>
                </a:solidFill>
              </a:rPr>
              <a:t> </a:t>
            </a:r>
          </a:p>
          <a:p>
            <a:pPr lvl="1"/>
            <a:r>
              <a:rPr lang="en-GB" sz="2000">
                <a:solidFill>
                  <a:schemeClr val="tx1">
                    <a:alpha val="80000"/>
                  </a:schemeClr>
                </a:solidFill>
              </a:rPr>
              <a:t>Please try to use MS Teams as much as possible though! </a:t>
            </a:r>
          </a:p>
          <a:p>
            <a:r>
              <a:rPr lang="en-GB" sz="2000">
                <a:solidFill>
                  <a:schemeClr val="tx1">
                    <a:alpha val="80000"/>
                  </a:schemeClr>
                </a:solidFill>
              </a:rPr>
              <a:t>MS Teams is the best way to contact me, and I will reply as soon as I can.</a:t>
            </a:r>
          </a:p>
          <a:p>
            <a:pPr lvl="1"/>
            <a:r>
              <a:rPr lang="en-GB" sz="2000">
                <a:solidFill>
                  <a:schemeClr val="tx1">
                    <a:alpha val="80000"/>
                  </a:schemeClr>
                </a:solidFill>
              </a:rPr>
              <a:t>If I don’t reply I am not ignoring you, hit me with a ‘?’ in chat </a:t>
            </a:r>
            <a:r>
              <a:rPr lang="en-GB" sz="2000">
                <a:solidFill>
                  <a:schemeClr val="tx1">
                    <a:alpha val="80000"/>
                  </a:schemeClr>
                </a:solidFill>
                <a:sym typeface="Wingdings" panose="05000000000000000000" pitchFamily="2" charset="2"/>
              </a:rPr>
              <a:t>.</a:t>
            </a:r>
            <a:endParaRPr lang="en-GB" sz="2000">
              <a:solidFill>
                <a:schemeClr val="tx1">
                  <a:alpha val="80000"/>
                </a:schemeClr>
              </a:solidFill>
            </a:endParaRPr>
          </a:p>
          <a:p>
            <a:pPr lvl="1"/>
            <a:endParaRPr lang="en-CA" sz="2000">
              <a:solidFill>
                <a:schemeClr val="tx1">
                  <a:alpha val="80000"/>
                </a:schemeClr>
              </a:solidFill>
            </a:endParaRP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47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13943-9685-463D-8BBC-C4118CF78C3C}"/>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Late Policy</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2473D41-E6FC-443F-886F-D5702AA365DF}"/>
              </a:ext>
            </a:extLst>
          </p:cNvPr>
          <p:cNvSpPr>
            <a:spLocks noGrp="1"/>
          </p:cNvSpPr>
          <p:nvPr>
            <p:ph idx="1"/>
          </p:nvPr>
        </p:nvSpPr>
        <p:spPr>
          <a:xfrm>
            <a:off x="6297233" y="518400"/>
            <a:ext cx="4771607" cy="5837949"/>
          </a:xfrm>
        </p:spPr>
        <p:txBody>
          <a:bodyPr anchor="ctr">
            <a:normAutofit/>
          </a:bodyPr>
          <a:lstStyle/>
          <a:p>
            <a:r>
              <a:rPr lang="en-GB" sz="2000">
                <a:solidFill>
                  <a:schemeClr val="tx1">
                    <a:alpha val="80000"/>
                  </a:schemeClr>
                </a:solidFill>
              </a:rPr>
              <a:t>I have a very strict late policy.</a:t>
            </a:r>
          </a:p>
          <a:p>
            <a:r>
              <a:rPr lang="en-GB" sz="2000">
                <a:solidFill>
                  <a:schemeClr val="tx1">
                    <a:alpha val="80000"/>
                  </a:schemeClr>
                </a:solidFill>
              </a:rPr>
              <a:t>Each business day your assignment/lab is late, the penalty is 10%.</a:t>
            </a:r>
          </a:p>
          <a:p>
            <a:r>
              <a:rPr lang="en-GB" sz="2000">
                <a:solidFill>
                  <a:schemeClr val="tx1">
                    <a:alpha val="80000"/>
                  </a:schemeClr>
                </a:solidFill>
              </a:rPr>
              <a:t>Your assignment cannot be handed in after 5 business days.</a:t>
            </a:r>
          </a:p>
          <a:p>
            <a:r>
              <a:rPr lang="en-GB" sz="2000">
                <a:solidFill>
                  <a:schemeClr val="tx1">
                    <a:alpha val="80000"/>
                  </a:schemeClr>
                </a:solidFill>
              </a:rPr>
              <a:t>I never set deadlines in the middle of the day. If an assignment or lab is due on the 5</a:t>
            </a:r>
            <a:r>
              <a:rPr lang="en-GB" sz="2000" baseline="30000">
                <a:solidFill>
                  <a:schemeClr val="tx1">
                    <a:alpha val="80000"/>
                  </a:schemeClr>
                </a:solidFill>
              </a:rPr>
              <a:t>th</a:t>
            </a:r>
            <a:r>
              <a:rPr lang="en-GB" sz="2000">
                <a:solidFill>
                  <a:schemeClr val="tx1">
                    <a:alpha val="80000"/>
                  </a:schemeClr>
                </a:solidFill>
              </a:rPr>
              <a:t> of February (for example), it will be due on that date by midnight.</a:t>
            </a:r>
          </a:p>
          <a:p>
            <a:endParaRPr lang="en-GB" sz="2000">
              <a:solidFill>
                <a:schemeClr val="tx1">
                  <a:alpha val="80000"/>
                </a:schemeClr>
              </a:solidFill>
            </a:endParaRPr>
          </a:p>
          <a:p>
            <a:endParaRPr lang="en-CA" sz="2000">
              <a:solidFill>
                <a:schemeClr val="tx1">
                  <a:alpha val="80000"/>
                </a:schemeClr>
              </a:solidFill>
            </a:endParaRP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34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444C9-9FA6-485E-8F7A-5B65A28F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F074416-6B42-470A-B760-EABACB90B083}"/>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6800" dirty="0">
                <a:solidFill>
                  <a:srgbClr val="FFFFFF"/>
                </a:solidFill>
              </a:rPr>
              <a:t>Questions?</a:t>
            </a:r>
          </a:p>
        </p:txBody>
      </p:sp>
      <p:pic>
        <p:nvPicPr>
          <p:cNvPr id="5" name="Picture 4">
            <a:extLst>
              <a:ext uri="{FF2B5EF4-FFF2-40B4-BE49-F238E27FC236}">
                <a16:creationId xmlns:a16="http://schemas.microsoft.com/office/drawing/2014/main" id="{3DD53109-F5F2-4382-B2CF-93A8646B8AC5}"/>
              </a:ext>
            </a:extLst>
          </p:cNvPr>
          <p:cNvPicPr>
            <a:picLocks noChangeAspect="1"/>
          </p:cNvPicPr>
          <p:nvPr/>
        </p:nvPicPr>
        <p:blipFill rotWithShape="1">
          <a:blip r:embed="rId2">
            <a:duotone>
              <a:schemeClr val="accent2">
                <a:shade val="45000"/>
                <a:satMod val="135000"/>
              </a:schemeClr>
              <a:prstClr val="white"/>
            </a:duotone>
            <a:alphaModFix amt="51000"/>
          </a:blip>
          <a:srcRect l="40094" r="2" b="2"/>
          <a:stretch/>
        </p:blipFill>
        <p:spPr>
          <a:xfrm>
            <a:off x="5457027" y="10"/>
            <a:ext cx="6734973" cy="6857990"/>
          </a:xfrm>
          <a:prstGeom prst="rect">
            <a:avLst/>
          </a:prstGeom>
        </p:spPr>
      </p:pic>
      <p:grpSp>
        <p:nvGrpSpPr>
          <p:cNvPr id="13" name="Group 12">
            <a:extLst>
              <a:ext uri="{FF2B5EF4-FFF2-40B4-BE49-F238E27FC236}">
                <a16:creationId xmlns:a16="http://schemas.microsoft.com/office/drawing/2014/main" id="{F542BB3E-999E-485A-8D89-20CA76FCB9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57736" y="815001"/>
            <a:ext cx="449918" cy="320434"/>
            <a:chOff x="10957736" y="815001"/>
            <a:chExt cx="449918" cy="320434"/>
          </a:xfrm>
          <a:solidFill>
            <a:srgbClr val="FFFFFF"/>
          </a:solidFill>
        </p:grpSpPr>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gr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2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444C9-9FA6-485E-8F7A-5B65A28F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B2569B4-E4D8-40F1-9038-683068959DC1}"/>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7400">
                <a:solidFill>
                  <a:srgbClr val="FFFFFF"/>
                </a:solidFill>
              </a:rPr>
              <a:t>Operating Systems</a:t>
            </a:r>
          </a:p>
        </p:txBody>
      </p:sp>
      <p:pic>
        <p:nvPicPr>
          <p:cNvPr id="5" name="Picture 4">
            <a:extLst>
              <a:ext uri="{FF2B5EF4-FFF2-40B4-BE49-F238E27FC236}">
                <a16:creationId xmlns:a16="http://schemas.microsoft.com/office/drawing/2014/main" id="{52A475D7-7B89-4D7B-9326-56DBA2C38FB6}"/>
              </a:ext>
            </a:extLst>
          </p:cNvPr>
          <p:cNvPicPr>
            <a:picLocks noChangeAspect="1"/>
          </p:cNvPicPr>
          <p:nvPr/>
        </p:nvPicPr>
        <p:blipFill rotWithShape="1">
          <a:blip r:embed="rId2">
            <a:duotone>
              <a:schemeClr val="accent2">
                <a:shade val="45000"/>
                <a:satMod val="135000"/>
              </a:schemeClr>
              <a:prstClr val="white"/>
            </a:duotone>
            <a:alphaModFix amt="51000"/>
          </a:blip>
          <a:srcRect l="13858" r="20589" b="-1"/>
          <a:stretch/>
        </p:blipFill>
        <p:spPr>
          <a:xfrm>
            <a:off x="5457027" y="10"/>
            <a:ext cx="6734973" cy="6857990"/>
          </a:xfrm>
          <a:prstGeom prst="rect">
            <a:avLst/>
          </a:prstGeom>
        </p:spPr>
      </p:pic>
      <p:grpSp>
        <p:nvGrpSpPr>
          <p:cNvPr id="13" name="Group 12">
            <a:extLst>
              <a:ext uri="{FF2B5EF4-FFF2-40B4-BE49-F238E27FC236}">
                <a16:creationId xmlns:a16="http://schemas.microsoft.com/office/drawing/2014/main" id="{F542BB3E-999E-485A-8D89-20CA76FCB9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57736" y="815001"/>
            <a:ext cx="449918" cy="320434"/>
            <a:chOff x="10957736" y="815001"/>
            <a:chExt cx="449918" cy="320434"/>
          </a:xfrm>
          <a:solidFill>
            <a:srgbClr val="FFFFFF"/>
          </a:solidFill>
        </p:grpSpPr>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gr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88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6569-637C-4A72-B7C3-43868436DC10}"/>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The Operating System</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4ADFCD0-C7B0-49F2-B499-56C4BA06866E}"/>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 operating system (OS) is the software that runs on the bare hardware of a computer and provides essential support for users to develop and use applications in the most efficient and safe manner.</a:t>
            </a:r>
          </a:p>
          <a:p>
            <a:pPr lvl="1"/>
            <a:r>
              <a:rPr lang="en-US" sz="2000">
                <a:solidFill>
                  <a:schemeClr val="tx1">
                    <a:alpha val="80000"/>
                  </a:schemeClr>
                </a:solidFill>
              </a:rPr>
              <a:t>The operating system (OS) is the software that runs on the bare hardware of a computer and provides essential support for users to develop and use applications in the most efficient and safe manner.</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85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F1C4D-746A-405B-B262-A5E57986B6DD}"/>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Overview</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7A3E56F-62D7-4991-BB92-4B5A944FCE0E}"/>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About Me</a:t>
            </a:r>
          </a:p>
          <a:p>
            <a:r>
              <a:rPr lang="en-US" sz="2000">
                <a:solidFill>
                  <a:schemeClr val="tx1">
                    <a:alpha val="80000"/>
                  </a:schemeClr>
                </a:solidFill>
              </a:rPr>
              <a:t>Introduce Yourself!</a:t>
            </a:r>
          </a:p>
          <a:p>
            <a:r>
              <a:rPr lang="en-US" sz="2000">
                <a:solidFill>
                  <a:schemeClr val="tx1">
                    <a:alpha val="80000"/>
                  </a:schemeClr>
                </a:solidFill>
              </a:rPr>
              <a:t>Course Introduction (Policies &amp; Course Structure)</a:t>
            </a:r>
          </a:p>
          <a:p>
            <a:r>
              <a:rPr lang="en-US" sz="2000">
                <a:solidFill>
                  <a:schemeClr val="tx1">
                    <a:alpha val="80000"/>
                  </a:schemeClr>
                </a:solidFill>
              </a:rPr>
              <a:t>Operating Systems</a:t>
            </a:r>
          </a:p>
          <a:p>
            <a:pPr lvl="1"/>
            <a:r>
              <a:rPr lang="en-US" sz="2000">
                <a:solidFill>
                  <a:schemeClr val="tx1">
                    <a:alpha val="80000"/>
                  </a:schemeClr>
                </a:solidFill>
              </a:rPr>
              <a:t>Defining Operating Systems</a:t>
            </a:r>
          </a:p>
          <a:p>
            <a:pPr lvl="1"/>
            <a:r>
              <a:rPr lang="en-US" sz="2000">
                <a:solidFill>
                  <a:schemeClr val="tx1">
                    <a:alpha val="80000"/>
                  </a:schemeClr>
                </a:solidFill>
              </a:rPr>
              <a:t>Concepts &amp; Terms Relating to Operating Systems </a:t>
            </a:r>
          </a:p>
          <a:p>
            <a:pPr lvl="1"/>
            <a:r>
              <a:rPr lang="en-US" sz="2000">
                <a:solidFill>
                  <a:schemeClr val="tx1">
                    <a:alpha val="80000"/>
                  </a:schemeClr>
                </a:solidFill>
              </a:rPr>
              <a:t>Evolution of Operating Systems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5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8EA4-80C4-45FC-9FF8-7CF7FBDD07D0}"/>
              </a:ext>
            </a:extLst>
          </p:cNvPr>
          <p:cNvSpPr>
            <a:spLocks noGrp="1"/>
          </p:cNvSpPr>
          <p:nvPr>
            <p:ph type="title"/>
          </p:nvPr>
        </p:nvSpPr>
        <p:spPr/>
        <p:txBody>
          <a:bodyPr/>
          <a:lstStyle/>
          <a:p>
            <a:pPr algn="ctr"/>
            <a:r>
              <a:rPr lang="en-US" dirty="0"/>
              <a:t>Mismatch Between Hardware Capabilities and Practical Need</a:t>
            </a:r>
            <a:endParaRPr lang="en-CA" dirty="0"/>
          </a:p>
        </p:txBody>
      </p:sp>
      <p:graphicFrame>
        <p:nvGraphicFramePr>
          <p:cNvPr id="4" name="Content Placeholder 3">
            <a:extLst>
              <a:ext uri="{FF2B5EF4-FFF2-40B4-BE49-F238E27FC236}">
                <a16:creationId xmlns:a16="http://schemas.microsoft.com/office/drawing/2014/main" id="{979A9DF2-1373-40C1-93C3-7C45A2B9F3EE}"/>
              </a:ext>
            </a:extLst>
          </p:cNvPr>
          <p:cNvGraphicFramePr>
            <a:graphicFrameLocks noGrp="1"/>
          </p:cNvGraphicFramePr>
          <p:nvPr>
            <p:ph idx="1"/>
            <p:extLst>
              <p:ext uri="{D42A27DB-BD31-4B8C-83A1-F6EECF244321}">
                <p14:modId xmlns:p14="http://schemas.microsoft.com/office/powerpoint/2010/main" val="1346464346"/>
              </p:ext>
            </p:extLst>
          </p:nvPr>
        </p:nvGraphicFramePr>
        <p:xfrm>
          <a:off x="2957032" y="1882920"/>
          <a:ext cx="6277935" cy="4611802"/>
        </p:xfrm>
        <a:graphic>
          <a:graphicData uri="http://schemas.openxmlformats.org/drawingml/2006/table">
            <a:tbl>
              <a:tblPr/>
              <a:tblGrid>
                <a:gridCol w="2092645">
                  <a:extLst>
                    <a:ext uri="{9D8B030D-6E8A-4147-A177-3AD203B41FA5}">
                      <a16:colId xmlns:a16="http://schemas.microsoft.com/office/drawing/2014/main" val="880692600"/>
                    </a:ext>
                  </a:extLst>
                </a:gridCol>
                <a:gridCol w="2092645">
                  <a:extLst>
                    <a:ext uri="{9D8B030D-6E8A-4147-A177-3AD203B41FA5}">
                      <a16:colId xmlns:a16="http://schemas.microsoft.com/office/drawing/2014/main" val="2598906349"/>
                    </a:ext>
                  </a:extLst>
                </a:gridCol>
                <a:gridCol w="2092645">
                  <a:extLst>
                    <a:ext uri="{9D8B030D-6E8A-4147-A177-3AD203B41FA5}">
                      <a16:colId xmlns:a16="http://schemas.microsoft.com/office/drawing/2014/main" val="3913350503"/>
                    </a:ext>
                  </a:extLst>
                </a:gridCol>
              </a:tblGrid>
              <a:tr h="220638">
                <a:tc>
                  <a:txBody>
                    <a:bodyPr/>
                    <a:lstStyle/>
                    <a:p>
                      <a:r>
                        <a:rPr lang="en-CA" sz="1100" b="0">
                          <a:effectLst/>
                        </a:rPr>
                        <a:t>Hardware component</a:t>
                      </a:r>
                    </a:p>
                  </a:txBody>
                  <a:tcPr marL="28433" marR="28433" marT="28433" marB="28433"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CA" sz="1100" b="0" dirty="0">
                          <a:effectLst/>
                        </a:rPr>
                        <a:t>Hardware capabilities</a:t>
                      </a:r>
                    </a:p>
                  </a:txBody>
                  <a:tcPr marL="28433" marR="28433" marT="28433" marB="28433"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CA" sz="1100" b="0">
                          <a:effectLst/>
                        </a:rPr>
                        <a:t>User needs</a:t>
                      </a:r>
                    </a:p>
                  </a:txBody>
                  <a:tcPr marL="28433" marR="28433" marT="28433" marB="28433"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extLst>
                  <a:ext uri="{0D108BD9-81ED-4DB2-BD59-A6C34878D82A}">
                    <a16:rowId xmlns:a16="http://schemas.microsoft.com/office/drawing/2014/main" val="839105754"/>
                  </a:ext>
                </a:extLst>
              </a:tr>
              <a:tr h="909846">
                <a:tc>
                  <a:txBody>
                    <a:bodyPr/>
                    <a:lstStyle/>
                    <a:p>
                      <a:r>
                        <a:rPr lang="en-CA" sz="1100">
                          <a:effectLst/>
                        </a:rPr>
                        <a:t>CPU</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Machine instructions perform operations on contents of registers and memory locations.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The user thinks in terms of arrays, lists, and other high-level data structures, accessed and manipulated by corresponding high-level operations.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671527168"/>
                  </a:ext>
                </a:extLst>
              </a:tr>
              <a:tr h="1237390">
                <a:tc>
                  <a:txBody>
                    <a:bodyPr/>
                    <a:lstStyle/>
                    <a:p>
                      <a:r>
                        <a:rPr lang="en-CA" sz="1100">
                          <a:effectLst/>
                        </a:rPr>
                        <a:t>Main memory</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Physical memory is a linear sequence of addressable bytes or words that hold programs and data.</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The user must manage a heterogeneous collection of entities of various types and sizes, including source and executable programs, library functions, and dynamically allocated data structures, each accessed by different operations.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1384051076"/>
                  </a:ext>
                </a:extLst>
              </a:tr>
              <a:tr h="1073618">
                <a:tc>
                  <a:txBody>
                    <a:bodyPr/>
                    <a:lstStyle/>
                    <a:p>
                      <a:r>
                        <a:rPr lang="en-CA" sz="1100">
                          <a:effectLst/>
                        </a:rPr>
                        <a:t>Secondary storage</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Disk and other secondary storage devices are multi-dimensional structures, which require complex sequences of low-level operations to store and access data organized in discrete blocks.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The user needs to access and manipulate programs and data sets of various sizes as individual named entities without any knowledge of the disk organization.</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999923389"/>
                  </a:ext>
                </a:extLst>
              </a:tr>
              <a:tr h="909846">
                <a:tc>
                  <a:txBody>
                    <a:bodyPr/>
                    <a:lstStyle/>
                    <a:p>
                      <a:r>
                        <a:rPr lang="en-CA" sz="1100">
                          <a:effectLst/>
                        </a:rPr>
                        <a:t>I/O devices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a:effectLst/>
                        </a:rPr>
                        <a:t>I/O devices are operated by reading and writing registers of the device controllers.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US" sz="1100" dirty="0">
                          <a:effectLst/>
                        </a:rPr>
                        <a:t>The user needs simple, uniform interfaces to access different devices without detailed knowledge of the access and communication protocols.</a:t>
                      </a:r>
                    </a:p>
                  </a:txBody>
                  <a:tcPr marL="45492" marR="45492" marT="45492" marB="45492"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2136585729"/>
                  </a:ext>
                </a:extLst>
              </a:tr>
            </a:tbl>
          </a:graphicData>
        </a:graphic>
      </p:graphicFrame>
    </p:spTree>
    <p:extLst>
      <p:ext uri="{BB962C8B-B14F-4D97-AF65-F5344CB8AC3E}">
        <p14:creationId xmlns:p14="http://schemas.microsoft.com/office/powerpoint/2010/main" val="355630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87953-8B90-4500-893E-428AA6B8F30D}"/>
              </a:ext>
            </a:extLst>
          </p:cNvPr>
          <p:cNvSpPr>
            <a:spLocks noGrp="1"/>
          </p:cNvSpPr>
          <p:nvPr>
            <p:ph type="title"/>
          </p:nvPr>
        </p:nvSpPr>
        <p:spPr>
          <a:xfrm>
            <a:off x="1245072" y="1289765"/>
            <a:ext cx="3651101" cy="4270963"/>
          </a:xfrm>
        </p:spPr>
        <p:txBody>
          <a:bodyPr anchor="ctr">
            <a:normAutofit/>
          </a:bodyPr>
          <a:lstStyle/>
          <a:p>
            <a:pPr algn="ctr"/>
            <a:r>
              <a:rPr lang="en-US" sz="4800">
                <a:solidFill>
                  <a:srgbClr val="FFFFFF"/>
                </a:solidFill>
              </a:rPr>
              <a:t>Abstraction	and Virtualization</a:t>
            </a:r>
            <a:endParaRPr lang="en-CA" sz="48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4B2A43F-C015-401F-993C-46F54857578C}"/>
              </a:ext>
            </a:extLst>
          </p:cNvPr>
          <p:cNvSpPr>
            <a:spLocks noGrp="1"/>
          </p:cNvSpPr>
          <p:nvPr>
            <p:ph idx="1"/>
          </p:nvPr>
        </p:nvSpPr>
        <p:spPr>
          <a:xfrm>
            <a:off x="6297233" y="518400"/>
            <a:ext cx="4771607" cy="5837949"/>
          </a:xfrm>
        </p:spPr>
        <p:txBody>
          <a:bodyPr anchor="ctr">
            <a:normAutofit/>
          </a:bodyPr>
          <a:lstStyle/>
          <a:p>
            <a:r>
              <a:rPr lang="en-US" sz="1700">
                <a:solidFill>
                  <a:schemeClr val="tx1">
                    <a:alpha val="80000"/>
                  </a:schemeClr>
                </a:solidFill>
              </a:rPr>
              <a:t>Abstraction: The act of removing unimportant details or attributes of objects in order to construct more general and less complex objects.</a:t>
            </a:r>
          </a:p>
          <a:p>
            <a:r>
              <a:rPr lang="en-US" sz="1700">
                <a:solidFill>
                  <a:schemeClr val="tx1">
                    <a:alpha val="80000"/>
                  </a:schemeClr>
                </a:solidFill>
              </a:rPr>
              <a:t>Virtualization: The act of creating the illusion of having one or more objects with more desirable characteristics than the real object.</a:t>
            </a:r>
          </a:p>
          <a:p>
            <a:r>
              <a:rPr lang="en-US" sz="1700">
                <a:solidFill>
                  <a:schemeClr val="tx1">
                    <a:alpha val="80000"/>
                  </a:schemeClr>
                </a:solidFill>
              </a:rPr>
              <a:t>The concepts of abstraction and virtualization are closely related. Abstraction emphasizes simplification and unification of objects, out of which then more complex objects can more easily be constructed. Virtualization may use abstraction, but emphasizes diversification and replication by creating illusions of objects with more favorable characteristics.</a:t>
            </a:r>
          </a:p>
          <a:p>
            <a:r>
              <a:rPr lang="en-US" sz="1700">
                <a:solidFill>
                  <a:schemeClr val="tx1">
                    <a:alpha val="80000"/>
                  </a:schemeClr>
                </a:solidFill>
              </a:rPr>
              <a:t>An OS is thus an extended machine, which provides efficient high-level functions and virtual entities that liberate the programmer and the user from having to understand details of memory, disk, I/O management, and other internal processes.</a:t>
            </a:r>
            <a:endParaRPr lang="en-CA" sz="17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31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3D212-F635-44A6-B4DB-220EE6F90636}"/>
              </a:ext>
            </a:extLst>
          </p:cNvPr>
          <p:cNvSpPr>
            <a:spLocks noGrp="1"/>
          </p:cNvSpPr>
          <p:nvPr>
            <p:ph type="title"/>
          </p:nvPr>
        </p:nvSpPr>
        <p:spPr>
          <a:xfrm>
            <a:off x="1245072" y="1289765"/>
            <a:ext cx="3651101" cy="4270963"/>
          </a:xfrm>
        </p:spPr>
        <p:txBody>
          <a:bodyPr anchor="ctr">
            <a:normAutofit/>
          </a:bodyPr>
          <a:lstStyle/>
          <a:p>
            <a:pPr algn="ctr"/>
            <a:r>
              <a:rPr lang="en-US" sz="3100">
                <a:solidFill>
                  <a:srgbClr val="FFFFFF"/>
                </a:solidFill>
              </a:rPr>
              <a:t>Multiprogramming, Time-Sharing, Multi-Tasking</a:t>
            </a:r>
            <a:endParaRPr lang="en-CA" sz="31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75B6E4E-7EF0-4FE2-B658-37A578B2D28C}"/>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Multiprogramming is a technique that keeps several programs active in memory and switches execution among the different programs to maximize the use of the CPU and other resources.</a:t>
            </a:r>
          </a:p>
          <a:p>
            <a:r>
              <a:rPr lang="en-US" sz="2000">
                <a:solidFill>
                  <a:schemeClr val="tx1">
                    <a:alpha val="80000"/>
                  </a:schemeClr>
                </a:solidFill>
              </a:rPr>
              <a:t>Time-sharing (multitasking) is an extension of multiprogramming where the CPU is switched periodically among all active computations to guarantee acceptable response times to each user.</a:t>
            </a:r>
          </a:p>
          <a:p>
            <a:r>
              <a:rPr lang="en-US" sz="2000">
                <a:solidFill>
                  <a:schemeClr val="tx1">
                    <a:alpha val="80000"/>
                  </a:schemeClr>
                </a:solidFill>
              </a:rPr>
              <a:t>Time-sharing ( AKA multitasking) is an extension of multiprogramming where the CPU is switched periodically among all active computations to guarantee acceptable response times to each user.</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31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F896-2B53-449D-B0EA-E44F3284EBCE}"/>
              </a:ext>
            </a:extLst>
          </p:cNvPr>
          <p:cNvSpPr>
            <a:spLocks noGrp="1"/>
          </p:cNvSpPr>
          <p:nvPr>
            <p:ph type="title"/>
          </p:nvPr>
        </p:nvSpPr>
        <p:spPr/>
        <p:txBody>
          <a:bodyPr/>
          <a:lstStyle/>
          <a:p>
            <a:r>
              <a:rPr lang="en-US" dirty="0"/>
              <a:t>OS Structure</a:t>
            </a:r>
            <a:endParaRPr lang="en-CA" dirty="0"/>
          </a:p>
        </p:txBody>
      </p:sp>
      <p:pic>
        <p:nvPicPr>
          <p:cNvPr id="5" name="Picture 4">
            <a:extLst>
              <a:ext uri="{FF2B5EF4-FFF2-40B4-BE49-F238E27FC236}">
                <a16:creationId xmlns:a16="http://schemas.microsoft.com/office/drawing/2014/main" id="{C960F75A-129D-4638-8A0F-C63E4ADBBF2A}"/>
              </a:ext>
            </a:extLst>
          </p:cNvPr>
          <p:cNvPicPr>
            <a:picLocks noChangeAspect="1"/>
          </p:cNvPicPr>
          <p:nvPr/>
        </p:nvPicPr>
        <p:blipFill>
          <a:blip r:embed="rId2"/>
          <a:stretch>
            <a:fillRect/>
          </a:stretch>
        </p:blipFill>
        <p:spPr>
          <a:xfrm>
            <a:off x="3186599" y="1609149"/>
            <a:ext cx="5574846" cy="4779501"/>
          </a:xfrm>
          <a:prstGeom prst="rect">
            <a:avLst/>
          </a:prstGeom>
        </p:spPr>
      </p:pic>
    </p:spTree>
    <p:extLst>
      <p:ext uri="{BB962C8B-B14F-4D97-AF65-F5344CB8AC3E}">
        <p14:creationId xmlns:p14="http://schemas.microsoft.com/office/powerpoint/2010/main" val="2865478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E968A-7A6D-4605-83DA-16696394ECE1}"/>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Breaking Down The OS Structure</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172AE60-EB02-4C26-A0B0-BA88838A9B82}"/>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Kernel: The kernel of an OS is the minimal set of functions necessary to manage the system resources safely and efficiently.</a:t>
            </a:r>
          </a:p>
          <a:p>
            <a:r>
              <a:rPr lang="en-US" sz="2000">
                <a:solidFill>
                  <a:schemeClr val="tx1">
                    <a:alpha val="80000"/>
                  </a:schemeClr>
                </a:solidFill>
              </a:rPr>
              <a:t>Privileged Instruction: A privileged instruction performs critical operations that access I/O devices and the CPU's status and control registers.</a:t>
            </a:r>
          </a:p>
          <a:p>
            <a:r>
              <a:rPr lang="en-US" sz="2000">
                <a:solidFill>
                  <a:schemeClr val="tx1">
                    <a:alpha val="80000"/>
                  </a:schemeClr>
                </a:solidFill>
              </a:rPr>
              <a:t>Kernel Mode: Kernel mode is the CPU state where both privileged and non-privileged instructions may be used.</a:t>
            </a:r>
          </a:p>
          <a:p>
            <a:r>
              <a:rPr lang="en-US" sz="2000">
                <a:solidFill>
                  <a:schemeClr val="tx1">
                    <a:alpha val="80000"/>
                  </a:schemeClr>
                </a:solidFill>
              </a:rPr>
              <a:t>User Mode: User mode is the CPU state where only non-privileged instructions may be used.</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27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22C0E-58E7-4A13-85E5-D7D1DAEF2316}"/>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Shell or GUI</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492F31A-5D46-42CA-87C1-F9A7591D7A17}"/>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Most operating systems offer a Graphical User Interface (GUI) for a common user to interact with.</a:t>
            </a:r>
          </a:p>
          <a:p>
            <a:r>
              <a:rPr lang="en-US" sz="2000">
                <a:solidFill>
                  <a:schemeClr val="tx1">
                    <a:alpha val="80000"/>
                  </a:schemeClr>
                </a:solidFill>
              </a:rPr>
              <a:t>However, and OS Shell can also be used to interact with an operating system.</a:t>
            </a:r>
          </a:p>
          <a:p>
            <a:pPr lvl="1"/>
            <a:r>
              <a:rPr lang="en-US" sz="2000">
                <a:solidFill>
                  <a:schemeClr val="tx1">
                    <a:alpha val="80000"/>
                  </a:schemeClr>
                </a:solidFill>
              </a:rPr>
              <a:t>The OS shell is a command interpreter that accepts and interprets textual commands issued by the user via a keyboard.</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748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37929-6649-4FF4-AEBF-5AA6FB940E11}"/>
              </a:ext>
            </a:extLst>
          </p:cNvPr>
          <p:cNvSpPr>
            <a:spLocks noGrp="1"/>
          </p:cNvSpPr>
          <p:nvPr>
            <p:ph type="title"/>
          </p:nvPr>
        </p:nvSpPr>
        <p:spPr>
          <a:xfrm>
            <a:off x="838200" y="365126"/>
            <a:ext cx="10515600" cy="1288784"/>
          </a:xfrm>
        </p:spPr>
        <p:txBody>
          <a:bodyPr>
            <a:normAutofit/>
          </a:bodyPr>
          <a:lstStyle/>
          <a:p>
            <a:r>
              <a:rPr lang="en-US" sz="4000"/>
              <a:t>OS Shell</a:t>
            </a:r>
            <a:endParaRPr lang="en-CA" sz="4000"/>
          </a:p>
        </p:txBody>
      </p:sp>
      <p:pic>
        <p:nvPicPr>
          <p:cNvPr id="7" name="Picture 6">
            <a:extLst>
              <a:ext uri="{FF2B5EF4-FFF2-40B4-BE49-F238E27FC236}">
                <a16:creationId xmlns:a16="http://schemas.microsoft.com/office/drawing/2014/main" id="{12CB8566-1823-4513-A535-789480849AF3}"/>
              </a:ext>
            </a:extLst>
          </p:cNvPr>
          <p:cNvPicPr>
            <a:picLocks noChangeAspect="1"/>
          </p:cNvPicPr>
          <p:nvPr/>
        </p:nvPicPr>
        <p:blipFill rotWithShape="1">
          <a:blip r:embed="rId2"/>
          <a:srcRect l="3735" r="29081" b="1"/>
          <a:stretch/>
        </p:blipFill>
        <p:spPr>
          <a:xfrm>
            <a:off x="838200" y="1825625"/>
            <a:ext cx="6151651" cy="4303465"/>
          </a:xfrm>
          <a:prstGeom prst="rect">
            <a:avLst/>
          </a:prstGeom>
        </p:spPr>
      </p:pic>
      <p:sp>
        <p:nvSpPr>
          <p:cNvPr id="3" name="Content Placeholder 2">
            <a:extLst>
              <a:ext uri="{FF2B5EF4-FFF2-40B4-BE49-F238E27FC236}">
                <a16:creationId xmlns:a16="http://schemas.microsoft.com/office/drawing/2014/main" id="{A36CFAC9-3515-425D-9437-61E5431B381D}"/>
              </a:ext>
            </a:extLst>
          </p:cNvPr>
          <p:cNvSpPr>
            <a:spLocks noGrp="1"/>
          </p:cNvSpPr>
          <p:nvPr>
            <p:ph idx="1"/>
          </p:nvPr>
        </p:nvSpPr>
        <p:spPr>
          <a:xfrm>
            <a:off x="7552944" y="1825625"/>
            <a:ext cx="3800856" cy="4303464"/>
          </a:xfrm>
        </p:spPr>
        <p:txBody>
          <a:bodyPr>
            <a:normAutofit fontScale="92500" lnSpcReduction="10000"/>
          </a:bodyPr>
          <a:lstStyle/>
          <a:p>
            <a:r>
              <a:rPr lang="en-US" sz="2000" dirty="0"/>
              <a:t>In Windows for example, you can open up a command prompt and input commands such as cd (change directory) to change the current working directory. </a:t>
            </a:r>
          </a:p>
          <a:p>
            <a:pPr lvl="1"/>
            <a:r>
              <a:rPr lang="en-US" sz="2000" dirty="0"/>
              <a:t>In this example, I change the working directory to COIS 3320, a directory in my desktop. </a:t>
            </a:r>
          </a:p>
          <a:p>
            <a:pPr lvl="1"/>
            <a:r>
              <a:rPr lang="en-US" sz="2000" dirty="0"/>
              <a:t>Following that I use the </a:t>
            </a:r>
            <a:r>
              <a:rPr lang="en-US" sz="2000" dirty="0" err="1"/>
              <a:t>dir</a:t>
            </a:r>
            <a:r>
              <a:rPr lang="en-US" sz="2000" dirty="0"/>
              <a:t> command to find the files/directories within the COIS 3320 directory.</a:t>
            </a:r>
          </a:p>
          <a:p>
            <a:pPr lvl="1"/>
            <a:r>
              <a:rPr lang="en-US" sz="2000" dirty="0"/>
              <a:t>Note: on </a:t>
            </a:r>
            <a:r>
              <a:rPr lang="en-US" sz="2000" dirty="0" err="1"/>
              <a:t>OSx</a:t>
            </a:r>
            <a:r>
              <a:rPr lang="en-US" sz="2000" dirty="0"/>
              <a:t> </a:t>
            </a:r>
            <a:r>
              <a:rPr lang="en-US" sz="2000" dirty="0" err="1"/>
              <a:t>dir</a:t>
            </a:r>
            <a:r>
              <a:rPr lang="en-US" sz="2000" dirty="0"/>
              <a:t> = ls, and cd is unchanged.</a:t>
            </a:r>
          </a:p>
          <a:p>
            <a:pPr lvl="1"/>
            <a:r>
              <a:rPr lang="en-US" sz="2000" dirty="0"/>
              <a:t>Why do Operating Systems have GUIs then?</a:t>
            </a:r>
            <a:endParaRPr lang="en-CA" sz="2000" dirty="0"/>
          </a:p>
          <a:p>
            <a:endParaRPr lang="en-CA" sz="2000" dirty="0"/>
          </a:p>
        </p:txBody>
      </p:sp>
    </p:spTree>
    <p:extLst>
      <p:ext uri="{BB962C8B-B14F-4D97-AF65-F5344CB8AC3E}">
        <p14:creationId xmlns:p14="http://schemas.microsoft.com/office/powerpoint/2010/main" val="3511161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9592C-09F8-425E-8F03-AFFBB8325EA4}"/>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Shell Scripts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E20629E-07F6-4098-8CA0-31767E922A54}"/>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You can implement shell scripts to run a series of shell commands.</a:t>
            </a:r>
          </a:p>
          <a:p>
            <a:pPr lvl="1"/>
            <a:r>
              <a:rPr lang="en-US" sz="2000">
                <a:solidFill>
                  <a:schemeClr val="tx1">
                    <a:alpha val="80000"/>
                  </a:schemeClr>
                </a:solidFill>
              </a:rPr>
              <a:t>A shell script is a program that implements a new operation by combining multiple commands and control statement into one named unit interpreted by the shell.</a:t>
            </a:r>
          </a:p>
          <a:p>
            <a:pPr lvl="1"/>
            <a:r>
              <a:rPr lang="en-US" sz="2000">
                <a:solidFill>
                  <a:schemeClr val="tx1">
                    <a:alpha val="80000"/>
                  </a:schemeClr>
                </a:solidFill>
              </a:rPr>
              <a:t>In windows for example, you can use PowerShell to write, save, and execute shell scripts as PS1 files.</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80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39EA5-F60A-48E1-BE4E-0A6981CB7ABC}"/>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Calls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F462469-20E9-4EA8-B54B-B60579DB08A7}"/>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Unrelated to calling your friends, we have several different types of calls when it comes to Operating Systems.</a:t>
            </a:r>
          </a:p>
          <a:p>
            <a:r>
              <a:rPr lang="en-US" sz="2000">
                <a:solidFill>
                  <a:schemeClr val="tx1">
                    <a:alpha val="80000"/>
                  </a:schemeClr>
                </a:solidFill>
              </a:rPr>
              <a:t>System Call: A system call is a request from an application for an OS service.</a:t>
            </a:r>
          </a:p>
          <a:p>
            <a:r>
              <a:rPr lang="en-US" sz="2000">
                <a:solidFill>
                  <a:schemeClr val="tx1">
                    <a:alpha val="80000"/>
                  </a:schemeClr>
                </a:solidFill>
              </a:rPr>
              <a:t>Supervisor Call: A supervisor call (kernel call) is a privileged instruction that automatically transfers execution control to a well-defined location within the OS kernel.</a:t>
            </a: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D1AA0-5B3C-4CD4-BF35-E72AEA331E6B}"/>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Interrupts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1285CC9-E902-45B2-A4BE-00024F4144FD}"/>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An interrupt is an event that diverts the current execution of a program to a predefined location in the kernel in order to respond to an event.</a:t>
            </a:r>
          </a:p>
          <a:p>
            <a:r>
              <a:rPr lang="en-US" sz="2000">
                <a:solidFill>
                  <a:schemeClr val="tx1">
                    <a:alpha val="80000"/>
                  </a:schemeClr>
                </a:solidFill>
              </a:rPr>
              <a:t>Trap: A trap is an interrupt triggered by the currently executing instruction.</a:t>
            </a:r>
          </a:p>
          <a:p>
            <a:r>
              <a:rPr lang="en-US" sz="2000">
                <a:solidFill>
                  <a:schemeClr val="tx1">
                    <a:alpha val="80000"/>
                  </a:schemeClr>
                </a:solidFill>
              </a:rPr>
              <a:t>Interrupt Handler: An interrupt handler is a kernel function, invoked whenever an interrupt occurs, that determines the cause of the interrupt and invokes the appropriate kernel function to provide the response.</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7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1EC29-2026-453C-994C-B866326BF3D1}"/>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About Me</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C1870AA-89F8-4ED5-8C0A-97A480A6A14B}"/>
              </a:ext>
            </a:extLst>
          </p:cNvPr>
          <p:cNvSpPr>
            <a:spLocks noGrp="1"/>
          </p:cNvSpPr>
          <p:nvPr>
            <p:ph idx="1"/>
          </p:nvPr>
        </p:nvSpPr>
        <p:spPr>
          <a:xfrm>
            <a:off x="6292298" y="798318"/>
            <a:ext cx="4771607" cy="5837949"/>
          </a:xfrm>
        </p:spPr>
        <p:txBody>
          <a:bodyPr anchor="ctr">
            <a:normAutofit/>
          </a:bodyPr>
          <a:lstStyle/>
          <a:p>
            <a:r>
              <a:rPr lang="en-US" sz="2000" dirty="0">
                <a:solidFill>
                  <a:schemeClr val="tx1">
                    <a:alpha val="80000"/>
                  </a:schemeClr>
                </a:solidFill>
              </a:rPr>
              <a:t>My name is Alaadin Addas and I will be your instructor for COIS 3320H this semester.</a:t>
            </a:r>
          </a:p>
          <a:p>
            <a:r>
              <a:rPr lang="en-US" sz="2000" dirty="0">
                <a:solidFill>
                  <a:schemeClr val="tx1">
                    <a:alpha val="80000"/>
                  </a:schemeClr>
                </a:solidFill>
              </a:rPr>
              <a:t>I hold a B.Sc. in Computer Science with a specialization in Software Engineering, and an M.Sc. in Computer Science with a focus on Cyber Security.</a:t>
            </a:r>
          </a:p>
          <a:p>
            <a:r>
              <a:rPr lang="en-US" sz="2000" dirty="0">
                <a:solidFill>
                  <a:schemeClr val="tx1">
                    <a:alpha val="80000"/>
                  </a:schemeClr>
                </a:solidFill>
              </a:rPr>
              <a:t>I also hold an SSCP certification from ISC^2.</a:t>
            </a:r>
          </a:p>
          <a:p>
            <a:r>
              <a:rPr lang="en-US" sz="2000" dirty="0">
                <a:solidFill>
                  <a:schemeClr val="tx1">
                    <a:alpha val="80000"/>
                  </a:schemeClr>
                </a:solidFill>
              </a:rPr>
              <a:t>Over the past 5 years I have been working as a software engineer while teaching part-time at several institutions including Trent University, UOIT (Ontario Tech), and Durham College.</a:t>
            </a:r>
          </a:p>
          <a:p>
            <a:r>
              <a:rPr lang="en-CA" sz="2000" dirty="0">
                <a:solidFill>
                  <a:schemeClr val="tx1">
                    <a:alpha val="80000"/>
                  </a:schemeClr>
                </a:solidFill>
              </a:rPr>
              <a:t>In my spare time (the little that I have) I am either spending time with family and friends, taking courses for professional development, or more recently I have been playing games (anything FPS)</a:t>
            </a:r>
          </a:p>
          <a:p>
            <a:endParaRPr lang="en-CA" sz="2000" dirty="0">
              <a:solidFill>
                <a:schemeClr val="tx1">
                  <a:alpha val="80000"/>
                </a:schemeClr>
              </a:solidFill>
            </a:endParaRPr>
          </a:p>
          <a:p>
            <a:endParaRPr lang="en-CA"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68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33A8A-3392-4830-B837-1BE3568AB6B5}"/>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The Evolution &amp; Scope of OSs</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0778D10-D405-4C01-96C3-82A50A761EB5}"/>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Moore's law, formulated by the scientist Gordon Moore, is the observation that the number of transistors in an integrated circuit doubles about every two years.</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645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672-9FBF-4F48-9CBA-14590E3498C5}"/>
              </a:ext>
            </a:extLst>
          </p:cNvPr>
          <p:cNvSpPr>
            <a:spLocks noGrp="1"/>
          </p:cNvSpPr>
          <p:nvPr>
            <p:ph type="title"/>
          </p:nvPr>
        </p:nvSpPr>
        <p:spPr>
          <a:xfrm>
            <a:off x="838200" y="64859"/>
            <a:ext cx="10515600" cy="1325563"/>
          </a:xfrm>
        </p:spPr>
        <p:txBody>
          <a:bodyPr/>
          <a:lstStyle/>
          <a:p>
            <a:r>
              <a:rPr lang="en-US" dirty="0"/>
              <a:t>Generations of Computers</a:t>
            </a:r>
            <a:endParaRPr lang="en-CA" dirty="0"/>
          </a:p>
        </p:txBody>
      </p:sp>
      <p:graphicFrame>
        <p:nvGraphicFramePr>
          <p:cNvPr id="4" name="Content Placeholder 3">
            <a:extLst>
              <a:ext uri="{FF2B5EF4-FFF2-40B4-BE49-F238E27FC236}">
                <a16:creationId xmlns:a16="http://schemas.microsoft.com/office/drawing/2014/main" id="{938A534E-969C-4880-B35E-CA5B23E51085}"/>
              </a:ext>
            </a:extLst>
          </p:cNvPr>
          <p:cNvGraphicFramePr>
            <a:graphicFrameLocks noGrp="1"/>
          </p:cNvGraphicFramePr>
          <p:nvPr>
            <p:ph idx="1"/>
            <p:extLst>
              <p:ext uri="{D42A27DB-BD31-4B8C-83A1-F6EECF244321}">
                <p14:modId xmlns:p14="http://schemas.microsoft.com/office/powerpoint/2010/main" val="4203988455"/>
              </p:ext>
            </p:extLst>
          </p:nvPr>
        </p:nvGraphicFramePr>
        <p:xfrm>
          <a:off x="276837" y="1362328"/>
          <a:ext cx="11534861" cy="5098462"/>
        </p:xfrm>
        <a:graphic>
          <a:graphicData uri="http://schemas.openxmlformats.org/drawingml/2006/table">
            <a:tbl>
              <a:tblPr>
                <a:tableStyleId>{ED083AE6-46FA-4A59-8FB0-9F97EB10719F}</a:tableStyleId>
              </a:tblPr>
              <a:tblGrid>
                <a:gridCol w="693553">
                  <a:extLst>
                    <a:ext uri="{9D8B030D-6E8A-4147-A177-3AD203B41FA5}">
                      <a16:colId xmlns:a16="http://schemas.microsoft.com/office/drawing/2014/main" val="3073934233"/>
                    </a:ext>
                  </a:extLst>
                </a:gridCol>
                <a:gridCol w="2929910">
                  <a:extLst>
                    <a:ext uri="{9D8B030D-6E8A-4147-A177-3AD203B41FA5}">
                      <a16:colId xmlns:a16="http://schemas.microsoft.com/office/drawing/2014/main" val="3832863048"/>
                    </a:ext>
                  </a:extLst>
                </a:gridCol>
                <a:gridCol w="1900092">
                  <a:extLst>
                    <a:ext uri="{9D8B030D-6E8A-4147-A177-3AD203B41FA5}">
                      <a16:colId xmlns:a16="http://schemas.microsoft.com/office/drawing/2014/main" val="3843908508"/>
                    </a:ext>
                  </a:extLst>
                </a:gridCol>
                <a:gridCol w="6011306">
                  <a:extLst>
                    <a:ext uri="{9D8B030D-6E8A-4147-A177-3AD203B41FA5}">
                      <a16:colId xmlns:a16="http://schemas.microsoft.com/office/drawing/2014/main" val="4158624449"/>
                    </a:ext>
                  </a:extLst>
                </a:gridCol>
              </a:tblGrid>
              <a:tr h="120093">
                <a:tc>
                  <a:txBody>
                    <a:bodyPr/>
                    <a:lstStyle/>
                    <a:p>
                      <a:r>
                        <a:rPr lang="en-CA" sz="1400" b="0">
                          <a:effectLst/>
                        </a:rPr>
                        <a:t>Gen.</a:t>
                      </a:r>
                    </a:p>
                  </a:txBody>
                  <a:tcPr marL="10621" marR="10621" marT="10621" marB="10621" anchor="ctr"/>
                </a:tc>
                <a:tc>
                  <a:txBody>
                    <a:bodyPr/>
                    <a:lstStyle/>
                    <a:p>
                      <a:r>
                        <a:rPr lang="en-CA" sz="1400" b="0">
                          <a:effectLst/>
                        </a:rPr>
                        <a:t>Enabling hardware technology</a:t>
                      </a:r>
                    </a:p>
                  </a:txBody>
                  <a:tcPr marL="10621" marR="10621" marT="10621" marB="10621" anchor="ctr"/>
                </a:tc>
                <a:tc>
                  <a:txBody>
                    <a:bodyPr/>
                    <a:lstStyle/>
                    <a:p>
                      <a:r>
                        <a:rPr lang="en-CA" sz="1400" b="0">
                          <a:effectLst/>
                        </a:rPr>
                        <a:t>OS type</a:t>
                      </a:r>
                    </a:p>
                  </a:txBody>
                  <a:tcPr marL="10621" marR="10621" marT="10621" marB="10621" anchor="ctr"/>
                </a:tc>
                <a:tc>
                  <a:txBody>
                    <a:bodyPr/>
                    <a:lstStyle/>
                    <a:p>
                      <a:r>
                        <a:rPr lang="en-CA" sz="1400" b="0" dirty="0">
                          <a:effectLst/>
                        </a:rPr>
                        <a:t>Defining characteristics</a:t>
                      </a:r>
                    </a:p>
                  </a:txBody>
                  <a:tcPr marL="10621" marR="10621" marT="10621" marB="10621" anchor="ctr"/>
                </a:tc>
                <a:extLst>
                  <a:ext uri="{0D108BD9-81ED-4DB2-BD59-A6C34878D82A}">
                    <a16:rowId xmlns:a16="http://schemas.microsoft.com/office/drawing/2014/main" val="681145959"/>
                  </a:ext>
                </a:extLst>
              </a:tr>
              <a:tr h="335408">
                <a:tc>
                  <a:txBody>
                    <a:bodyPr/>
                    <a:lstStyle/>
                    <a:p>
                      <a:r>
                        <a:rPr lang="en-CA" sz="1400">
                          <a:effectLst/>
                        </a:rPr>
                        <a:t>1</a:t>
                      </a:r>
                    </a:p>
                  </a:txBody>
                  <a:tcPr marL="16994" marR="16994" marT="16994" marB="16994" anchor="ctr"/>
                </a:tc>
                <a:tc>
                  <a:txBody>
                    <a:bodyPr/>
                    <a:lstStyle/>
                    <a:p>
                      <a:r>
                        <a:rPr lang="en-CA" sz="1400">
                          <a:effectLst/>
                        </a:rPr>
                        <a:t>Vacuum tubes</a:t>
                      </a:r>
                    </a:p>
                  </a:txBody>
                  <a:tcPr marL="16994" marR="16994" marT="16994" marB="16994" anchor="ctr"/>
                </a:tc>
                <a:tc>
                  <a:txBody>
                    <a:bodyPr/>
                    <a:lstStyle/>
                    <a:p>
                      <a:r>
                        <a:rPr lang="en-CA" sz="1400">
                          <a:effectLst/>
                        </a:rPr>
                        <a:t>None</a:t>
                      </a:r>
                    </a:p>
                  </a:txBody>
                  <a:tcPr marL="16994" marR="16994" marT="16994" marB="16994" anchor="ctr"/>
                </a:tc>
                <a:tc>
                  <a:txBody>
                    <a:bodyPr/>
                    <a:lstStyle/>
                    <a:p>
                      <a:r>
                        <a:rPr lang="en-US" sz="1400">
                          <a:effectLst/>
                        </a:rPr>
                        <a:t>All programming was done by experts in machine language without any support from an OS or any other system software.</a:t>
                      </a:r>
                    </a:p>
                  </a:txBody>
                  <a:tcPr marL="16994" marR="16994" marT="16994" marB="16994" anchor="ctr"/>
                </a:tc>
                <a:extLst>
                  <a:ext uri="{0D108BD9-81ED-4DB2-BD59-A6C34878D82A}">
                    <a16:rowId xmlns:a16="http://schemas.microsoft.com/office/drawing/2014/main" val="1356375918"/>
                  </a:ext>
                </a:extLst>
              </a:tr>
              <a:tr h="642392">
                <a:tc>
                  <a:txBody>
                    <a:bodyPr/>
                    <a:lstStyle/>
                    <a:p>
                      <a:r>
                        <a:rPr lang="en-CA" sz="1400">
                          <a:effectLst/>
                        </a:rPr>
                        <a:t>2</a:t>
                      </a:r>
                    </a:p>
                  </a:txBody>
                  <a:tcPr marL="16994" marR="16994" marT="16994" marB="16994" anchor="ctr"/>
                </a:tc>
                <a:tc>
                  <a:txBody>
                    <a:bodyPr/>
                    <a:lstStyle/>
                    <a:p>
                      <a:r>
                        <a:rPr lang="en-US" sz="1400">
                          <a:effectLst/>
                        </a:rPr>
                        <a:t>Transistors replaced vacuum tubes as smaller and faster switches.</a:t>
                      </a:r>
                    </a:p>
                  </a:txBody>
                  <a:tcPr marL="16994" marR="16994" marT="16994" marB="16994" anchor="ctr"/>
                </a:tc>
                <a:tc>
                  <a:txBody>
                    <a:bodyPr/>
                    <a:lstStyle/>
                    <a:p>
                      <a:r>
                        <a:rPr lang="en-CA" sz="1400" dirty="0">
                          <a:effectLst/>
                        </a:rPr>
                        <a:t>Batch OS</a:t>
                      </a:r>
                    </a:p>
                  </a:txBody>
                  <a:tcPr marL="16994" marR="16994" marT="16994" marB="16994" anchor="ctr"/>
                </a:tc>
                <a:tc>
                  <a:txBody>
                    <a:bodyPr/>
                    <a:lstStyle/>
                    <a:p>
                      <a:r>
                        <a:rPr lang="en-US" sz="1400" dirty="0">
                          <a:effectLst/>
                        </a:rPr>
                        <a:t>Programs were submitted in batches of punch cards. The role of the OS was to automate the compilation, loading, and execution of programs. Multiprogramming was developed, which allows the OS to schedule the execution of jobs to make more efficient use of the CPU and other resources.</a:t>
                      </a:r>
                    </a:p>
                  </a:txBody>
                  <a:tcPr marL="16994" marR="16994" marT="16994" marB="16994" anchor="ctr"/>
                </a:tc>
                <a:extLst>
                  <a:ext uri="{0D108BD9-81ED-4DB2-BD59-A6C34878D82A}">
                    <a16:rowId xmlns:a16="http://schemas.microsoft.com/office/drawing/2014/main" val="664165614"/>
                  </a:ext>
                </a:extLst>
              </a:tr>
              <a:tr h="693556">
                <a:tc>
                  <a:txBody>
                    <a:bodyPr/>
                    <a:lstStyle/>
                    <a:p>
                      <a:r>
                        <a:rPr lang="en-CA" sz="1400">
                          <a:effectLst/>
                        </a:rPr>
                        <a:t>3</a:t>
                      </a:r>
                    </a:p>
                  </a:txBody>
                  <a:tcPr marL="16994" marR="16994" marT="16994" marB="16994" anchor="ctr"/>
                </a:tc>
                <a:tc>
                  <a:txBody>
                    <a:bodyPr/>
                    <a:lstStyle/>
                    <a:p>
                      <a:r>
                        <a:rPr lang="en-US" sz="1400" dirty="0">
                          <a:effectLst/>
                        </a:rPr>
                        <a:t>Integrated circuits allowed the development of microchips to replace individual transistors.</a:t>
                      </a:r>
                    </a:p>
                  </a:txBody>
                  <a:tcPr marL="16994" marR="16994" marT="16994" marB="16994" anchor="ctr"/>
                </a:tc>
                <a:tc>
                  <a:txBody>
                    <a:bodyPr/>
                    <a:lstStyle/>
                    <a:p>
                      <a:r>
                        <a:rPr lang="en-CA" sz="1400">
                          <a:effectLst/>
                        </a:rPr>
                        <a:t>Interactive multi-user OS.</a:t>
                      </a:r>
                    </a:p>
                  </a:txBody>
                  <a:tcPr marL="16994" marR="16994" marT="16994" marB="16994" anchor="ctr"/>
                </a:tc>
                <a:tc>
                  <a:txBody>
                    <a:bodyPr/>
                    <a:lstStyle/>
                    <a:p>
                      <a:r>
                        <a:rPr lang="en-US" sz="1400" dirty="0">
                          <a:effectLst/>
                        </a:rPr>
                        <a:t>Interrupts were developed to allow the OS to enforce time-sharing and to interact with keyboards and display terminals, also developed during the same period. Increased capacity and speed of memory and secondary storage devices imposed additional management tasks on the OS.</a:t>
                      </a:r>
                    </a:p>
                  </a:txBody>
                  <a:tcPr marL="16994" marR="16994" marT="16994" marB="16994" anchor="ctr"/>
                </a:tc>
                <a:extLst>
                  <a:ext uri="{0D108BD9-81ED-4DB2-BD59-A6C34878D82A}">
                    <a16:rowId xmlns:a16="http://schemas.microsoft.com/office/drawing/2014/main" val="3142322365"/>
                  </a:ext>
                </a:extLst>
              </a:tr>
              <a:tr h="591228">
                <a:tc>
                  <a:txBody>
                    <a:bodyPr/>
                    <a:lstStyle/>
                    <a:p>
                      <a:r>
                        <a:rPr lang="en-CA" sz="1400">
                          <a:effectLst/>
                        </a:rPr>
                        <a:t>4</a:t>
                      </a:r>
                    </a:p>
                  </a:txBody>
                  <a:tcPr marL="16994" marR="16994" marT="16994" marB="16994" anchor="ctr"/>
                </a:tc>
                <a:tc>
                  <a:txBody>
                    <a:bodyPr/>
                    <a:lstStyle/>
                    <a:p>
                      <a:r>
                        <a:rPr lang="en-US" sz="1400" dirty="0">
                          <a:effectLst/>
                        </a:rPr>
                        <a:t>Very large scale integration (VLSI) allowed the placement of a complete microprocessor on a single chip, leading to the development of personal computers (PCs).</a:t>
                      </a:r>
                    </a:p>
                  </a:txBody>
                  <a:tcPr marL="16994" marR="16994" marT="16994" marB="16994" anchor="ctr"/>
                </a:tc>
                <a:tc>
                  <a:txBody>
                    <a:bodyPr/>
                    <a:lstStyle/>
                    <a:p>
                      <a:r>
                        <a:rPr lang="en-CA" sz="1400">
                          <a:effectLst/>
                        </a:rPr>
                        <a:t>Desktop and laptop OS.</a:t>
                      </a:r>
                    </a:p>
                  </a:txBody>
                  <a:tcPr marL="16994" marR="16994" marT="16994" marB="16994" anchor="ctr"/>
                </a:tc>
                <a:tc>
                  <a:txBody>
                    <a:bodyPr/>
                    <a:lstStyle/>
                    <a:p>
                      <a:r>
                        <a:rPr lang="en-US" sz="1400" dirty="0">
                          <a:effectLst/>
                        </a:rPr>
                        <a:t>The OS was responsible for all operations, starting from the initial booting, to multitasking, scheduling, interactions with various peripheral devices, and keeping all information safe. The emphasis was on user-friendliness, including the introduction of the GUI.</a:t>
                      </a:r>
                    </a:p>
                  </a:txBody>
                  <a:tcPr marL="16994" marR="16994" marT="16994" marB="16994" anchor="ctr"/>
                </a:tc>
                <a:extLst>
                  <a:ext uri="{0D108BD9-81ED-4DB2-BD59-A6C34878D82A}">
                    <a16:rowId xmlns:a16="http://schemas.microsoft.com/office/drawing/2014/main" val="1478477550"/>
                  </a:ext>
                </a:extLst>
              </a:tr>
              <a:tr h="1256359">
                <a:tc>
                  <a:txBody>
                    <a:bodyPr/>
                    <a:lstStyle/>
                    <a:p>
                      <a:r>
                        <a:rPr lang="en-CA" sz="1400">
                          <a:effectLst/>
                        </a:rPr>
                        <a:t>5</a:t>
                      </a:r>
                    </a:p>
                  </a:txBody>
                  <a:tcPr marL="16994" marR="16994" marT="16994" marB="16994" anchor="ctr"/>
                </a:tc>
                <a:tc>
                  <a:txBody>
                    <a:bodyPr/>
                    <a:lstStyle/>
                    <a:p>
                      <a:r>
                        <a:rPr lang="en-US" sz="1400">
                          <a:effectLst/>
                        </a:rPr>
                        <a:t>Networking hardware enabled the harnessing of the power of multiple computers.</a:t>
                      </a:r>
                    </a:p>
                  </a:txBody>
                  <a:tcPr marL="16994" marR="16994" marT="16994" marB="16994" anchor="ctr"/>
                </a:tc>
                <a:tc>
                  <a:txBody>
                    <a:bodyPr/>
                    <a:lstStyle/>
                    <a:p>
                      <a:r>
                        <a:rPr lang="en-US" sz="1400">
                          <a:effectLst/>
                        </a:rPr>
                        <a:t>OSs for supercomputers, distributed systems, and mobile devices.</a:t>
                      </a:r>
                    </a:p>
                  </a:txBody>
                  <a:tcPr marL="16994" marR="16994" marT="16994" marB="16994" anchor="ctr"/>
                </a:tc>
                <a:tc>
                  <a:txBody>
                    <a:bodyPr/>
                    <a:lstStyle/>
                    <a:p>
                      <a:r>
                        <a:rPr lang="en-US" sz="1400" dirty="0">
                          <a:effectLst/>
                        </a:rPr>
                        <a:t>The ability to create extremely powerful chips spawned several directions of development. Supercomputers combined large numbers of processors and made the OS and other software responsible for exploiting the increased computation power through parallel processing. Computer networks gave rise to the Internet, which imposed requirements of privacy and safety along with efficient communication. Wireless networks led to the development of hand-held devices, with additional demands on the OS.</a:t>
                      </a:r>
                    </a:p>
                  </a:txBody>
                  <a:tcPr marL="16994" marR="16994" marT="16994" marB="16994" anchor="ctr"/>
                </a:tc>
                <a:extLst>
                  <a:ext uri="{0D108BD9-81ED-4DB2-BD59-A6C34878D82A}">
                    <a16:rowId xmlns:a16="http://schemas.microsoft.com/office/drawing/2014/main" val="2738694066"/>
                  </a:ext>
                </a:extLst>
              </a:tr>
            </a:tbl>
          </a:graphicData>
        </a:graphic>
      </p:graphicFrame>
    </p:spTree>
    <p:extLst>
      <p:ext uri="{BB962C8B-B14F-4D97-AF65-F5344CB8AC3E}">
        <p14:creationId xmlns:p14="http://schemas.microsoft.com/office/powerpoint/2010/main" val="139735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C3A-DE28-4C11-AF27-BCF83D137742}"/>
              </a:ext>
            </a:extLst>
          </p:cNvPr>
          <p:cNvSpPr>
            <a:spLocks noGrp="1"/>
          </p:cNvSpPr>
          <p:nvPr>
            <p:ph type="title"/>
          </p:nvPr>
        </p:nvSpPr>
        <p:spPr>
          <a:xfrm>
            <a:off x="866192" y="-164652"/>
            <a:ext cx="10515600" cy="1325563"/>
          </a:xfrm>
        </p:spPr>
        <p:txBody>
          <a:bodyPr/>
          <a:lstStyle/>
          <a:p>
            <a:r>
              <a:rPr lang="en-US" dirty="0"/>
              <a:t>OS Types &amp; Applications</a:t>
            </a:r>
            <a:endParaRPr lang="en-CA" dirty="0"/>
          </a:p>
        </p:txBody>
      </p:sp>
      <p:graphicFrame>
        <p:nvGraphicFramePr>
          <p:cNvPr id="4" name="Content Placeholder 3">
            <a:extLst>
              <a:ext uri="{FF2B5EF4-FFF2-40B4-BE49-F238E27FC236}">
                <a16:creationId xmlns:a16="http://schemas.microsoft.com/office/drawing/2014/main" id="{5807FCFF-0F30-47FE-8E32-DF2EDB8DF604}"/>
              </a:ext>
            </a:extLst>
          </p:cNvPr>
          <p:cNvGraphicFramePr>
            <a:graphicFrameLocks noGrp="1"/>
          </p:cNvGraphicFramePr>
          <p:nvPr>
            <p:ph idx="1"/>
            <p:extLst>
              <p:ext uri="{D42A27DB-BD31-4B8C-83A1-F6EECF244321}">
                <p14:modId xmlns:p14="http://schemas.microsoft.com/office/powerpoint/2010/main" val="1458737237"/>
              </p:ext>
            </p:extLst>
          </p:nvPr>
        </p:nvGraphicFramePr>
        <p:xfrm>
          <a:off x="222380" y="983629"/>
          <a:ext cx="11803224" cy="5631774"/>
        </p:xfrm>
        <a:graphic>
          <a:graphicData uri="http://schemas.openxmlformats.org/drawingml/2006/table">
            <a:tbl>
              <a:tblPr>
                <a:tableStyleId>{C4B1156A-380E-4F78-BDF5-A606A8083BF9}</a:tableStyleId>
              </a:tblPr>
              <a:tblGrid>
                <a:gridCol w="3934408">
                  <a:extLst>
                    <a:ext uri="{9D8B030D-6E8A-4147-A177-3AD203B41FA5}">
                      <a16:colId xmlns:a16="http://schemas.microsoft.com/office/drawing/2014/main" val="1543516585"/>
                    </a:ext>
                  </a:extLst>
                </a:gridCol>
                <a:gridCol w="3934408">
                  <a:extLst>
                    <a:ext uri="{9D8B030D-6E8A-4147-A177-3AD203B41FA5}">
                      <a16:colId xmlns:a16="http://schemas.microsoft.com/office/drawing/2014/main" val="857807964"/>
                    </a:ext>
                  </a:extLst>
                </a:gridCol>
                <a:gridCol w="3934408">
                  <a:extLst>
                    <a:ext uri="{9D8B030D-6E8A-4147-A177-3AD203B41FA5}">
                      <a16:colId xmlns:a16="http://schemas.microsoft.com/office/drawing/2014/main" val="2274091056"/>
                    </a:ext>
                  </a:extLst>
                </a:gridCol>
              </a:tblGrid>
              <a:tr h="143711">
                <a:tc>
                  <a:txBody>
                    <a:bodyPr/>
                    <a:lstStyle/>
                    <a:p>
                      <a:r>
                        <a:rPr lang="en-CA" sz="1400" b="0" dirty="0">
                          <a:effectLst/>
                        </a:rPr>
                        <a:t>Type of operating environment</a:t>
                      </a:r>
                    </a:p>
                  </a:txBody>
                  <a:tcPr marL="18519" marR="18519" marT="18519" marB="18519" anchor="ctr"/>
                </a:tc>
                <a:tc>
                  <a:txBody>
                    <a:bodyPr/>
                    <a:lstStyle/>
                    <a:p>
                      <a:r>
                        <a:rPr lang="en-CA" sz="1400" b="0">
                          <a:effectLst/>
                        </a:rPr>
                        <a:t>Common application areas</a:t>
                      </a:r>
                    </a:p>
                  </a:txBody>
                  <a:tcPr marL="18519" marR="18519" marT="18519" marB="18519" anchor="ctr"/>
                </a:tc>
                <a:tc>
                  <a:txBody>
                    <a:bodyPr/>
                    <a:lstStyle/>
                    <a:p>
                      <a:r>
                        <a:rPr lang="en-CA" sz="1400" b="0">
                          <a:effectLst/>
                        </a:rPr>
                        <a:t>Major emphases</a:t>
                      </a:r>
                    </a:p>
                  </a:txBody>
                  <a:tcPr marL="18519" marR="18519" marT="18519" marB="18519" anchor="ctr"/>
                </a:tc>
                <a:extLst>
                  <a:ext uri="{0D108BD9-81ED-4DB2-BD59-A6C34878D82A}">
                    <a16:rowId xmlns:a16="http://schemas.microsoft.com/office/drawing/2014/main" val="1691736493"/>
                  </a:ext>
                </a:extLst>
              </a:tr>
              <a:tr h="379279">
                <a:tc>
                  <a:txBody>
                    <a:bodyPr/>
                    <a:lstStyle/>
                    <a:p>
                      <a:r>
                        <a:rPr lang="en-US" sz="1400" dirty="0">
                          <a:effectLst/>
                        </a:rPr>
                        <a:t>Mainframe: a large central computer used by large organizations.</a:t>
                      </a:r>
                    </a:p>
                  </a:txBody>
                  <a:tcPr marL="29631" marR="29631" marT="29631" marB="29631" anchor="ctr"/>
                </a:tc>
                <a:tc>
                  <a:txBody>
                    <a:bodyPr/>
                    <a:lstStyle/>
                    <a:p>
                      <a:r>
                        <a:rPr lang="en-US" sz="1400">
                          <a:effectLst/>
                        </a:rPr>
                        <a:t>High-volume data processing in administration, banking, government.</a:t>
                      </a:r>
                    </a:p>
                  </a:txBody>
                  <a:tcPr marL="29631" marR="29631" marT="29631" marB="29631" anchor="ctr"/>
                </a:tc>
                <a:tc>
                  <a:txBody>
                    <a:bodyPr/>
                    <a:lstStyle/>
                    <a:p>
                      <a:r>
                        <a:rPr lang="en-US" sz="1400">
                          <a:effectLst/>
                        </a:rPr>
                        <a:t>High throughput, management of large storage.</a:t>
                      </a:r>
                    </a:p>
                  </a:txBody>
                  <a:tcPr marL="29631" marR="29631" marT="29631" marB="29631" anchor="ctr"/>
                </a:tc>
                <a:extLst>
                  <a:ext uri="{0D108BD9-81ED-4DB2-BD59-A6C34878D82A}">
                    <a16:rowId xmlns:a16="http://schemas.microsoft.com/office/drawing/2014/main" val="1558359261"/>
                  </a:ext>
                </a:extLst>
              </a:tr>
              <a:tr h="379279">
                <a:tc>
                  <a:txBody>
                    <a:bodyPr/>
                    <a:lstStyle/>
                    <a:p>
                      <a:r>
                        <a:rPr lang="en-US" sz="1400" dirty="0">
                          <a:effectLst/>
                        </a:rPr>
                        <a:t>Server: a large computer that responds to requests from individual clients.</a:t>
                      </a:r>
                    </a:p>
                  </a:txBody>
                  <a:tcPr marL="29631" marR="29631" marT="29631" marB="29631" anchor="ctr"/>
                </a:tc>
                <a:tc>
                  <a:txBody>
                    <a:bodyPr/>
                    <a:lstStyle/>
                    <a:p>
                      <a:r>
                        <a:rPr lang="en-US" sz="1400">
                          <a:effectLst/>
                        </a:rPr>
                        <a:t>Web and email processing, Internet commerce.</a:t>
                      </a:r>
                    </a:p>
                  </a:txBody>
                  <a:tcPr marL="29631" marR="29631" marT="29631" marB="29631" anchor="ctr"/>
                </a:tc>
                <a:tc>
                  <a:txBody>
                    <a:bodyPr/>
                    <a:lstStyle/>
                    <a:p>
                      <a:r>
                        <a:rPr lang="en-CA" sz="1400">
                          <a:effectLst/>
                        </a:rPr>
                        <a:t>Fast response, security.</a:t>
                      </a:r>
                    </a:p>
                  </a:txBody>
                  <a:tcPr marL="29631" marR="29631" marT="29631" marB="29631" anchor="ctr"/>
                </a:tc>
                <a:extLst>
                  <a:ext uri="{0D108BD9-81ED-4DB2-BD59-A6C34878D82A}">
                    <a16:rowId xmlns:a16="http://schemas.microsoft.com/office/drawing/2014/main" val="446915047"/>
                  </a:ext>
                </a:extLst>
              </a:tr>
              <a:tr h="485951">
                <a:tc>
                  <a:txBody>
                    <a:bodyPr/>
                    <a:lstStyle/>
                    <a:p>
                      <a:r>
                        <a:rPr lang="en-US" sz="1400" dirty="0">
                          <a:effectLst/>
                        </a:rPr>
                        <a:t>Multiprocessor: a system of multiple CPUs and memories interconnected by a fast network into a single parallel computer.</a:t>
                      </a:r>
                    </a:p>
                  </a:txBody>
                  <a:tcPr marL="29631" marR="29631" marT="29631" marB="29631" anchor="ctr"/>
                </a:tc>
                <a:tc>
                  <a:txBody>
                    <a:bodyPr/>
                    <a:lstStyle/>
                    <a:p>
                      <a:r>
                        <a:rPr lang="en-US" sz="1400">
                          <a:effectLst/>
                        </a:rPr>
                        <a:t>Scientific and other high-performance computations.</a:t>
                      </a:r>
                    </a:p>
                  </a:txBody>
                  <a:tcPr marL="29631" marR="29631" marT="29631" marB="29631" anchor="ctr"/>
                </a:tc>
                <a:tc>
                  <a:txBody>
                    <a:bodyPr/>
                    <a:lstStyle/>
                    <a:p>
                      <a:r>
                        <a:rPr lang="en-US" sz="1400">
                          <a:effectLst/>
                        </a:rPr>
                        <a:t>Fast interprocess communication and memory access. Data consistency.</a:t>
                      </a:r>
                    </a:p>
                  </a:txBody>
                  <a:tcPr marL="29631" marR="29631" marT="29631" marB="29631" anchor="ctr"/>
                </a:tc>
                <a:extLst>
                  <a:ext uri="{0D108BD9-81ED-4DB2-BD59-A6C34878D82A}">
                    <a16:rowId xmlns:a16="http://schemas.microsoft.com/office/drawing/2014/main" val="616148634"/>
                  </a:ext>
                </a:extLst>
              </a:tr>
              <a:tr h="592623">
                <a:tc>
                  <a:txBody>
                    <a:bodyPr/>
                    <a:lstStyle/>
                    <a:p>
                      <a:r>
                        <a:rPr lang="en-US" sz="1400" dirty="0">
                          <a:effectLst/>
                        </a:rPr>
                        <a:t>Distributed system (multi-computer): a network of independent computers interconnected via a communication network.</a:t>
                      </a:r>
                    </a:p>
                  </a:txBody>
                  <a:tcPr marL="29631" marR="29631" marT="29631" marB="29631" anchor="ctr"/>
                </a:tc>
                <a:tc>
                  <a:txBody>
                    <a:bodyPr/>
                    <a:lstStyle/>
                    <a:p>
                      <a:r>
                        <a:rPr lang="en-US" sz="1400" dirty="0">
                          <a:effectLst/>
                        </a:rPr>
                        <a:t>Sharing of data and services, internet commerce.</a:t>
                      </a:r>
                    </a:p>
                  </a:txBody>
                  <a:tcPr marL="29631" marR="29631" marT="29631" marB="29631" anchor="ctr"/>
                </a:tc>
                <a:tc>
                  <a:txBody>
                    <a:bodyPr/>
                    <a:lstStyle/>
                    <a:p>
                      <a:r>
                        <a:rPr lang="en-US" sz="1400">
                          <a:effectLst/>
                        </a:rPr>
                        <a:t>Efficient and secure communication. Support for many types of applications and services.</a:t>
                      </a:r>
                    </a:p>
                  </a:txBody>
                  <a:tcPr marL="29631" marR="29631" marT="29631" marB="29631" anchor="ctr"/>
                </a:tc>
                <a:extLst>
                  <a:ext uri="{0D108BD9-81ED-4DB2-BD59-A6C34878D82A}">
                    <a16:rowId xmlns:a16="http://schemas.microsoft.com/office/drawing/2014/main" val="119915696"/>
                  </a:ext>
                </a:extLst>
              </a:tr>
              <a:tr h="699296">
                <a:tc>
                  <a:txBody>
                    <a:bodyPr/>
                    <a:lstStyle/>
                    <a:p>
                      <a:r>
                        <a:rPr lang="en-US" sz="1400">
                          <a:effectLst/>
                        </a:rPr>
                        <a:t>Desktop or laptop: a personal computer.</a:t>
                      </a:r>
                    </a:p>
                  </a:txBody>
                  <a:tcPr marL="29631" marR="29631" marT="29631" marB="29631" anchor="ctr"/>
                </a:tc>
                <a:tc>
                  <a:txBody>
                    <a:bodyPr/>
                    <a:lstStyle/>
                    <a:p>
                      <a:r>
                        <a:rPr lang="en-US" sz="1400" dirty="0">
                          <a:effectLst/>
                        </a:rPr>
                        <a:t>Word processing, personal finance, access to Internet, games.</a:t>
                      </a:r>
                    </a:p>
                  </a:txBody>
                  <a:tcPr marL="29631" marR="29631" marT="29631" marB="29631" anchor="ctr"/>
                </a:tc>
                <a:tc>
                  <a:txBody>
                    <a:bodyPr/>
                    <a:lstStyle/>
                    <a:p>
                      <a:r>
                        <a:rPr lang="en-US" sz="1400">
                          <a:effectLst/>
                        </a:rPr>
                        <a:t>User-friendly interface. Intuitive organization of data and applications. Support for a variety of tasks without much technical knowledge of the inner functioning of the computer.</a:t>
                      </a:r>
                    </a:p>
                  </a:txBody>
                  <a:tcPr marL="29631" marR="29631" marT="29631" marB="29631" anchor="ctr"/>
                </a:tc>
                <a:extLst>
                  <a:ext uri="{0D108BD9-81ED-4DB2-BD59-A6C34878D82A}">
                    <a16:rowId xmlns:a16="http://schemas.microsoft.com/office/drawing/2014/main" val="2067424733"/>
                  </a:ext>
                </a:extLst>
              </a:tr>
              <a:tr h="592623">
                <a:tc>
                  <a:txBody>
                    <a:bodyPr/>
                    <a:lstStyle/>
                    <a:p>
                      <a:r>
                        <a:rPr lang="en-US" sz="1400">
                          <a:effectLst/>
                        </a:rPr>
                        <a:t>Hand-held device: small, portable, wireless-capable device for personal use.</a:t>
                      </a:r>
                    </a:p>
                  </a:txBody>
                  <a:tcPr marL="29631" marR="29631" marT="29631" marB="29631" anchor="ctr"/>
                </a:tc>
                <a:tc>
                  <a:txBody>
                    <a:bodyPr/>
                    <a:lstStyle/>
                    <a:p>
                      <a:r>
                        <a:rPr lang="en-CA" sz="1400" dirty="0">
                          <a:effectLst/>
                        </a:rPr>
                        <a:t>Smartphones, tablets.</a:t>
                      </a:r>
                    </a:p>
                  </a:txBody>
                  <a:tcPr marL="29631" marR="29631" marT="29631" marB="29631" anchor="ctr"/>
                </a:tc>
                <a:tc>
                  <a:txBody>
                    <a:bodyPr/>
                    <a:lstStyle/>
                    <a:p>
                      <a:r>
                        <a:rPr lang="en-US" sz="1400" dirty="0">
                          <a:effectLst/>
                        </a:rPr>
                        <a:t>User-friendly interface. Easy integration of new applications. Support for microphone, speaker, camera, GPS, motion sensor, and other components.</a:t>
                      </a:r>
                    </a:p>
                  </a:txBody>
                  <a:tcPr marL="29631" marR="29631" marT="29631" marB="29631" anchor="ctr"/>
                </a:tc>
                <a:extLst>
                  <a:ext uri="{0D108BD9-81ED-4DB2-BD59-A6C34878D82A}">
                    <a16:rowId xmlns:a16="http://schemas.microsoft.com/office/drawing/2014/main" val="1335509940"/>
                  </a:ext>
                </a:extLst>
              </a:tr>
              <a:tr h="592623">
                <a:tc>
                  <a:txBody>
                    <a:bodyPr/>
                    <a:lstStyle/>
                    <a:p>
                      <a:r>
                        <a:rPr lang="en-US" sz="1400">
                          <a:effectLst/>
                        </a:rPr>
                        <a:t>Real-time system: a computer, frequently embedded in a larger electro-mechanical system, that must respond rapidly to external events.</a:t>
                      </a:r>
                    </a:p>
                  </a:txBody>
                  <a:tcPr marL="29631" marR="29631" marT="29631" marB="29631" anchor="ctr"/>
                </a:tc>
                <a:tc>
                  <a:txBody>
                    <a:bodyPr/>
                    <a:lstStyle/>
                    <a:p>
                      <a:r>
                        <a:rPr lang="en-US" sz="1400">
                          <a:effectLst/>
                        </a:rPr>
                        <a:t>Control of industrial processes, vehicle and aircraft control, audio and video transmission.</a:t>
                      </a:r>
                    </a:p>
                  </a:txBody>
                  <a:tcPr marL="29631" marR="29631" marT="29631" marB="29631" anchor="ctr"/>
                </a:tc>
                <a:tc>
                  <a:txBody>
                    <a:bodyPr/>
                    <a:lstStyle/>
                    <a:p>
                      <a:r>
                        <a:rPr lang="en-US" sz="1400" dirty="0">
                          <a:effectLst/>
                        </a:rPr>
                        <a:t>Scheduling to meet all deadlines. Reliability in life-critical applications.</a:t>
                      </a:r>
                    </a:p>
                  </a:txBody>
                  <a:tcPr marL="29631" marR="29631" marT="29631" marB="29631" anchor="ctr"/>
                </a:tc>
                <a:extLst>
                  <a:ext uri="{0D108BD9-81ED-4DB2-BD59-A6C34878D82A}">
                    <a16:rowId xmlns:a16="http://schemas.microsoft.com/office/drawing/2014/main" val="2544985465"/>
                  </a:ext>
                </a:extLst>
              </a:tr>
              <a:tr h="485951">
                <a:tc>
                  <a:txBody>
                    <a:bodyPr/>
                    <a:lstStyle/>
                    <a:p>
                      <a:r>
                        <a:rPr lang="en-US" sz="1400">
                          <a:effectLst/>
                        </a:rPr>
                        <a:t>Sensor network: collection of small, spatially distributed dedicated sensors communicating by wired or wireless connections.</a:t>
                      </a:r>
                    </a:p>
                  </a:txBody>
                  <a:tcPr marL="29631" marR="29631" marT="29631" marB="29631" anchor="ctr"/>
                </a:tc>
                <a:tc>
                  <a:txBody>
                    <a:bodyPr/>
                    <a:lstStyle/>
                    <a:p>
                      <a:r>
                        <a:rPr lang="en-US" sz="1400">
                          <a:effectLst/>
                        </a:rPr>
                        <a:t>Industrial, environmental, or military monitors. Wearable devices.</a:t>
                      </a:r>
                    </a:p>
                  </a:txBody>
                  <a:tcPr marL="29631" marR="29631" marT="29631" marB="29631" anchor="ctr"/>
                </a:tc>
                <a:tc>
                  <a:txBody>
                    <a:bodyPr/>
                    <a:lstStyle/>
                    <a:p>
                      <a:r>
                        <a:rPr lang="en-US" sz="1400" dirty="0">
                          <a:effectLst/>
                        </a:rPr>
                        <a:t>Minimize power consumption. Form ad-hoc connections and tolerate node failures.</a:t>
                      </a:r>
                    </a:p>
                  </a:txBody>
                  <a:tcPr marL="29631" marR="29631" marT="29631" marB="29631" anchor="ctr"/>
                </a:tc>
                <a:extLst>
                  <a:ext uri="{0D108BD9-81ED-4DB2-BD59-A6C34878D82A}">
                    <a16:rowId xmlns:a16="http://schemas.microsoft.com/office/drawing/2014/main" val="2319906029"/>
                  </a:ext>
                </a:extLst>
              </a:tr>
            </a:tbl>
          </a:graphicData>
        </a:graphic>
      </p:graphicFrame>
    </p:spTree>
    <p:extLst>
      <p:ext uri="{BB962C8B-B14F-4D97-AF65-F5344CB8AC3E}">
        <p14:creationId xmlns:p14="http://schemas.microsoft.com/office/powerpoint/2010/main" val="14867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24544-F974-4338-9F94-21E7A68B7E6E}"/>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Introduce Yourself!</a:t>
            </a:r>
            <a:endParaRPr lang="en-CA"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4F37679-0628-44EA-AA61-393889B82891}"/>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Feel free to unmute and introduce yourself, if you are uncomfortable speaking feel free to type out a quick introduction so that we can all get to know you.</a:t>
            </a:r>
          </a:p>
          <a:p>
            <a:r>
              <a:rPr lang="en-US" sz="2000">
                <a:solidFill>
                  <a:schemeClr val="tx1">
                    <a:alpha val="80000"/>
                  </a:schemeClr>
                </a:solidFill>
              </a:rPr>
              <a:t>Tell us about yourself</a:t>
            </a:r>
          </a:p>
          <a:p>
            <a:pPr lvl="1"/>
            <a:r>
              <a:rPr lang="en-US" sz="2000">
                <a:solidFill>
                  <a:schemeClr val="tx1">
                    <a:alpha val="80000"/>
                  </a:schemeClr>
                </a:solidFill>
              </a:rPr>
              <a:t>What do you like to be called/how we pronounce your name?</a:t>
            </a:r>
          </a:p>
          <a:p>
            <a:pPr lvl="1"/>
            <a:r>
              <a:rPr lang="en-US" sz="2000">
                <a:solidFill>
                  <a:schemeClr val="tx1">
                    <a:alpha val="80000"/>
                  </a:schemeClr>
                </a:solidFill>
              </a:rPr>
              <a:t>Why you are in this program?</a:t>
            </a:r>
          </a:p>
          <a:p>
            <a:pPr lvl="1"/>
            <a:r>
              <a:rPr lang="en-US" sz="2000">
                <a:solidFill>
                  <a:schemeClr val="tx1">
                    <a:alpha val="80000"/>
                  </a:schemeClr>
                </a:solidFill>
              </a:rPr>
              <a:t>What are your goals?</a:t>
            </a:r>
          </a:p>
          <a:p>
            <a:pPr lvl="1"/>
            <a:r>
              <a:rPr lang="en-US" sz="2000">
                <a:solidFill>
                  <a:schemeClr val="tx1">
                    <a:alpha val="80000"/>
                  </a:schemeClr>
                </a:solidFill>
              </a:rPr>
              <a:t>What year are you in?</a:t>
            </a:r>
          </a:p>
          <a:p>
            <a:pPr lvl="1"/>
            <a:r>
              <a:rPr lang="en-US" sz="2000">
                <a:solidFill>
                  <a:schemeClr val="tx1">
                    <a:alpha val="80000"/>
                  </a:schemeClr>
                </a:solidFill>
              </a:rPr>
              <a:t>What are your hobbies/interests?</a:t>
            </a:r>
          </a:p>
          <a:p>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0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7AFDC668-B676-4F7A-B825-81EB53501671}"/>
              </a:ext>
            </a:extLst>
          </p:cNvPr>
          <p:cNvPicPr>
            <a:picLocks noChangeAspect="1"/>
          </p:cNvPicPr>
          <p:nvPr/>
        </p:nvPicPr>
        <p:blipFill>
          <a:blip r:embed="rId2">
            <a:extLst>
              <a:ext uri="{28A0092B-C50C-407E-A947-70E740481C1C}">
                <a14:useLocalDpi xmlns:a14="http://schemas.microsoft.com/office/drawing/2010/main" val="0"/>
              </a:ext>
            </a:extLst>
          </a:blip>
          <a:srcRect t="7647" b="764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FAFBE-805F-436B-9E2D-44F86D3C129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Course Introduction</a:t>
            </a:r>
          </a:p>
        </p:txBody>
      </p:sp>
    </p:spTree>
    <p:extLst>
      <p:ext uri="{BB962C8B-B14F-4D97-AF65-F5344CB8AC3E}">
        <p14:creationId xmlns:p14="http://schemas.microsoft.com/office/powerpoint/2010/main" val="413337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674FF-F258-490D-8729-7F5572D9BD48}"/>
              </a:ext>
            </a:extLst>
          </p:cNvPr>
          <p:cNvSpPr>
            <a:spLocks noGrp="1"/>
          </p:cNvSpPr>
          <p:nvPr>
            <p:ph type="title"/>
          </p:nvPr>
        </p:nvSpPr>
        <p:spPr>
          <a:xfrm>
            <a:off x="1245072" y="1289765"/>
            <a:ext cx="3651101" cy="4270963"/>
          </a:xfrm>
        </p:spPr>
        <p:txBody>
          <a:bodyPr anchor="ctr">
            <a:normAutofit/>
          </a:bodyPr>
          <a:lstStyle/>
          <a:p>
            <a:pPr algn="ctr"/>
            <a:r>
              <a:rPr lang="en-US" sz="5200">
                <a:solidFill>
                  <a:srgbClr val="FFFFFF"/>
                </a:solidFill>
              </a:rPr>
              <a:t>Course Introduction</a:t>
            </a:r>
            <a:endParaRPr lang="en-CA" sz="52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61D0374-9B6A-48DC-A019-5CEC5C444D64}"/>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What is COIS 3320H?</a:t>
            </a:r>
          </a:p>
          <a:p>
            <a:pPr lvl="1"/>
            <a:r>
              <a:rPr lang="en-US" sz="2000">
                <a:solidFill>
                  <a:schemeClr val="tx1">
                    <a:alpha val="80000"/>
                  </a:schemeClr>
                </a:solidFill>
              </a:rPr>
              <a:t>This course is used to introduce you to the fundamental concepts of an Operating System.</a:t>
            </a:r>
          </a:p>
          <a:p>
            <a:pPr lvl="1"/>
            <a:r>
              <a:rPr lang="en-US" sz="2000">
                <a:solidFill>
                  <a:schemeClr val="tx1">
                    <a:alpha val="80000"/>
                  </a:schemeClr>
                </a:solidFill>
              </a:rPr>
              <a:t>You also learn how to program in C within this course.</a:t>
            </a:r>
          </a:p>
          <a:p>
            <a:pPr lvl="1"/>
            <a:r>
              <a:rPr lang="en-US" sz="2000">
                <a:solidFill>
                  <a:schemeClr val="tx1">
                    <a:alpha val="80000"/>
                  </a:schemeClr>
                </a:solidFill>
              </a:rPr>
              <a:t>No, you will not be able to implement an entire OS after completing this course, but you will understand the fundamental concepts such as managing processes, paging, threading, system calls, scheduling, etc… </a:t>
            </a:r>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32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E44D-3576-4612-B8A3-F685954BDEEA}"/>
              </a:ext>
            </a:extLst>
          </p:cNvPr>
          <p:cNvSpPr>
            <a:spLocks noGrp="1"/>
          </p:cNvSpPr>
          <p:nvPr>
            <p:ph type="title"/>
          </p:nvPr>
        </p:nvSpPr>
        <p:spPr/>
        <p:txBody>
          <a:bodyPr/>
          <a:lstStyle/>
          <a:p>
            <a:r>
              <a:rPr lang="en-US" dirty="0"/>
              <a:t>Tentative Course Schedule (1)</a:t>
            </a:r>
            <a:endParaRPr lang="en-CA" dirty="0"/>
          </a:p>
        </p:txBody>
      </p:sp>
      <p:graphicFrame>
        <p:nvGraphicFramePr>
          <p:cNvPr id="4" name="Table 4">
            <a:extLst>
              <a:ext uri="{FF2B5EF4-FFF2-40B4-BE49-F238E27FC236}">
                <a16:creationId xmlns:a16="http://schemas.microsoft.com/office/drawing/2014/main" id="{89786969-7E68-4209-980B-C4F874EA8888}"/>
              </a:ext>
            </a:extLst>
          </p:cNvPr>
          <p:cNvGraphicFramePr>
            <a:graphicFrameLocks noGrp="1"/>
          </p:cNvGraphicFramePr>
          <p:nvPr>
            <p:extLst>
              <p:ext uri="{D42A27DB-BD31-4B8C-83A1-F6EECF244321}">
                <p14:modId xmlns:p14="http://schemas.microsoft.com/office/powerpoint/2010/main" val="3181344828"/>
              </p:ext>
            </p:extLst>
          </p:nvPr>
        </p:nvGraphicFramePr>
        <p:xfrm>
          <a:off x="2127540" y="2130803"/>
          <a:ext cx="8876484" cy="3728984"/>
        </p:xfrm>
        <a:graphic>
          <a:graphicData uri="http://schemas.openxmlformats.org/drawingml/2006/table">
            <a:tbl>
              <a:tblPr firstRow="1" bandRow="1">
                <a:tableStyleId>{5C22544A-7EE6-4342-B048-85BDC9FD1C3A}</a:tableStyleId>
              </a:tblPr>
              <a:tblGrid>
                <a:gridCol w="1236445">
                  <a:extLst>
                    <a:ext uri="{9D8B030D-6E8A-4147-A177-3AD203B41FA5}">
                      <a16:colId xmlns:a16="http://schemas.microsoft.com/office/drawing/2014/main" val="3427484875"/>
                    </a:ext>
                  </a:extLst>
                </a:gridCol>
                <a:gridCol w="7640039">
                  <a:extLst>
                    <a:ext uri="{9D8B030D-6E8A-4147-A177-3AD203B41FA5}">
                      <a16:colId xmlns:a16="http://schemas.microsoft.com/office/drawing/2014/main" val="4271330743"/>
                    </a:ext>
                  </a:extLst>
                </a:gridCol>
              </a:tblGrid>
              <a:tr h="406292">
                <a:tc>
                  <a:txBody>
                    <a:bodyPr/>
                    <a:lstStyle/>
                    <a:p>
                      <a:r>
                        <a:rPr lang="en-US" dirty="0"/>
                        <a:t>Week </a:t>
                      </a:r>
                      <a:endParaRPr lang="en-CA" dirty="0"/>
                    </a:p>
                  </a:txBody>
                  <a:tcPr/>
                </a:tc>
                <a:tc>
                  <a:txBody>
                    <a:bodyPr/>
                    <a:lstStyle/>
                    <a:p>
                      <a:r>
                        <a:rPr lang="en-US" dirty="0"/>
                        <a:t>Content</a:t>
                      </a:r>
                      <a:endParaRPr lang="en-CA" dirty="0"/>
                    </a:p>
                  </a:txBody>
                  <a:tcPr/>
                </a:tc>
                <a:extLst>
                  <a:ext uri="{0D108BD9-81ED-4DB2-BD59-A6C34878D82A}">
                    <a16:rowId xmlns:a16="http://schemas.microsoft.com/office/drawing/2014/main" val="830626969"/>
                  </a:ext>
                </a:extLst>
              </a:tr>
              <a:tr h="701272">
                <a:tc>
                  <a:txBody>
                    <a:bodyPr/>
                    <a:lstStyle/>
                    <a:p>
                      <a:r>
                        <a:rPr lang="en-US" dirty="0"/>
                        <a:t>1</a:t>
                      </a:r>
                      <a:endParaRPr lang="en-CA" dirty="0"/>
                    </a:p>
                  </a:txBody>
                  <a:tcPr/>
                </a:tc>
                <a:tc>
                  <a:txBody>
                    <a:bodyPr/>
                    <a:lstStyle/>
                    <a:p>
                      <a:r>
                        <a:rPr lang="en-US" dirty="0"/>
                        <a:t>Course Introduction/Introduction to Operating Systems</a:t>
                      </a:r>
                      <a:endParaRPr lang="en-CA" dirty="0"/>
                    </a:p>
                  </a:txBody>
                  <a:tcPr/>
                </a:tc>
                <a:extLst>
                  <a:ext uri="{0D108BD9-81ED-4DB2-BD59-A6C34878D82A}">
                    <a16:rowId xmlns:a16="http://schemas.microsoft.com/office/drawing/2014/main" val="1270039528"/>
                  </a:ext>
                </a:extLst>
              </a:tr>
              <a:tr h="406292">
                <a:tc>
                  <a:txBody>
                    <a:bodyPr/>
                    <a:lstStyle/>
                    <a:p>
                      <a:r>
                        <a:rPr lang="en-US" dirty="0"/>
                        <a:t>2</a:t>
                      </a:r>
                      <a:endParaRPr lang="en-CA" dirty="0"/>
                    </a:p>
                  </a:txBody>
                  <a:tcPr/>
                </a:tc>
                <a:tc>
                  <a:txBody>
                    <a:bodyPr/>
                    <a:lstStyle/>
                    <a:p>
                      <a:r>
                        <a:rPr lang="en-US" dirty="0"/>
                        <a:t>Processes &amp; Threads</a:t>
                      </a:r>
                      <a:endParaRPr lang="en-CA" dirty="0"/>
                    </a:p>
                  </a:txBody>
                  <a:tcPr/>
                </a:tc>
                <a:extLst>
                  <a:ext uri="{0D108BD9-81ED-4DB2-BD59-A6C34878D82A}">
                    <a16:rowId xmlns:a16="http://schemas.microsoft.com/office/drawing/2014/main" val="1831365759"/>
                  </a:ext>
                </a:extLst>
              </a:tr>
              <a:tr h="701272">
                <a:tc>
                  <a:txBody>
                    <a:bodyPr/>
                    <a:lstStyle/>
                    <a:p>
                      <a:r>
                        <a:rPr lang="en-US" dirty="0"/>
                        <a:t>3</a:t>
                      </a:r>
                      <a:endParaRPr lang="en-CA" dirty="0"/>
                    </a:p>
                  </a:txBody>
                  <a:tcPr/>
                </a:tc>
                <a:tc>
                  <a:txBody>
                    <a:bodyPr/>
                    <a:lstStyle/>
                    <a:p>
                      <a:r>
                        <a:rPr lang="en-US" dirty="0"/>
                        <a:t>OS Scheduling / Introduction to Programming in C</a:t>
                      </a:r>
                      <a:endParaRPr lang="en-CA" dirty="0"/>
                    </a:p>
                  </a:txBody>
                  <a:tcPr/>
                </a:tc>
                <a:extLst>
                  <a:ext uri="{0D108BD9-81ED-4DB2-BD59-A6C34878D82A}">
                    <a16:rowId xmlns:a16="http://schemas.microsoft.com/office/drawing/2014/main" val="2833301904"/>
                  </a:ext>
                </a:extLst>
              </a:tr>
              <a:tr h="406292">
                <a:tc>
                  <a:txBody>
                    <a:bodyPr/>
                    <a:lstStyle/>
                    <a:p>
                      <a:r>
                        <a:rPr lang="en-US" dirty="0"/>
                        <a:t>4</a:t>
                      </a:r>
                      <a:endParaRPr lang="en-CA" dirty="0"/>
                    </a:p>
                  </a:txBody>
                  <a:tcPr/>
                </a:tc>
                <a:tc>
                  <a:txBody>
                    <a:bodyPr/>
                    <a:lstStyle/>
                    <a:p>
                      <a:r>
                        <a:rPr lang="en-US" dirty="0"/>
                        <a:t>Concurrency</a:t>
                      </a:r>
                      <a:endParaRPr lang="en-CA" dirty="0"/>
                    </a:p>
                  </a:txBody>
                  <a:tcPr/>
                </a:tc>
                <a:extLst>
                  <a:ext uri="{0D108BD9-81ED-4DB2-BD59-A6C34878D82A}">
                    <a16:rowId xmlns:a16="http://schemas.microsoft.com/office/drawing/2014/main" val="365785598"/>
                  </a:ext>
                </a:extLst>
              </a:tr>
              <a:tr h="701272">
                <a:tc>
                  <a:txBody>
                    <a:bodyPr/>
                    <a:lstStyle/>
                    <a:p>
                      <a:r>
                        <a:rPr lang="en-US" dirty="0"/>
                        <a:t>5</a:t>
                      </a:r>
                      <a:endParaRPr lang="en-CA" dirty="0"/>
                    </a:p>
                  </a:txBody>
                  <a:tcPr/>
                </a:tc>
                <a:tc>
                  <a:txBody>
                    <a:bodyPr/>
                    <a:lstStyle/>
                    <a:p>
                      <a:r>
                        <a:rPr lang="en-US" dirty="0"/>
                        <a:t>Deadlock Avoidance, Prevention, and Detection/ More on Programming in C</a:t>
                      </a:r>
                      <a:endParaRPr lang="en-CA" dirty="0"/>
                    </a:p>
                  </a:txBody>
                  <a:tcPr/>
                </a:tc>
                <a:extLst>
                  <a:ext uri="{0D108BD9-81ED-4DB2-BD59-A6C34878D82A}">
                    <a16:rowId xmlns:a16="http://schemas.microsoft.com/office/drawing/2014/main" val="3848342168"/>
                  </a:ext>
                </a:extLst>
              </a:tr>
              <a:tr h="406292">
                <a:tc>
                  <a:txBody>
                    <a:bodyPr/>
                    <a:lstStyle/>
                    <a:p>
                      <a:r>
                        <a:rPr lang="en-US" dirty="0"/>
                        <a:t>6</a:t>
                      </a:r>
                      <a:endParaRPr lang="en-CA" dirty="0"/>
                    </a:p>
                  </a:txBody>
                  <a:tcPr/>
                </a:tc>
                <a:tc>
                  <a:txBody>
                    <a:bodyPr/>
                    <a:lstStyle/>
                    <a:p>
                      <a:r>
                        <a:rPr lang="en-US" dirty="0"/>
                        <a:t>Memory Management</a:t>
                      </a:r>
                      <a:endParaRPr lang="en-CA" dirty="0"/>
                    </a:p>
                  </a:txBody>
                  <a:tcPr/>
                </a:tc>
                <a:extLst>
                  <a:ext uri="{0D108BD9-81ED-4DB2-BD59-A6C34878D82A}">
                    <a16:rowId xmlns:a16="http://schemas.microsoft.com/office/drawing/2014/main" val="3044407818"/>
                  </a:ext>
                </a:extLst>
              </a:tr>
            </a:tbl>
          </a:graphicData>
        </a:graphic>
      </p:graphicFrame>
    </p:spTree>
    <p:extLst>
      <p:ext uri="{BB962C8B-B14F-4D97-AF65-F5344CB8AC3E}">
        <p14:creationId xmlns:p14="http://schemas.microsoft.com/office/powerpoint/2010/main" val="108859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E44D-3576-4612-B8A3-F685954BDEEA}"/>
              </a:ext>
            </a:extLst>
          </p:cNvPr>
          <p:cNvSpPr>
            <a:spLocks noGrp="1"/>
          </p:cNvSpPr>
          <p:nvPr>
            <p:ph type="title"/>
          </p:nvPr>
        </p:nvSpPr>
        <p:spPr/>
        <p:txBody>
          <a:bodyPr/>
          <a:lstStyle/>
          <a:p>
            <a:r>
              <a:rPr lang="en-US" dirty="0"/>
              <a:t>Tentative Course Schedule (2)</a:t>
            </a:r>
            <a:endParaRPr lang="en-CA" dirty="0"/>
          </a:p>
        </p:txBody>
      </p:sp>
      <p:graphicFrame>
        <p:nvGraphicFramePr>
          <p:cNvPr id="4" name="Table 4">
            <a:extLst>
              <a:ext uri="{FF2B5EF4-FFF2-40B4-BE49-F238E27FC236}">
                <a16:creationId xmlns:a16="http://schemas.microsoft.com/office/drawing/2014/main" id="{89786969-7E68-4209-980B-C4F874EA8888}"/>
              </a:ext>
            </a:extLst>
          </p:cNvPr>
          <p:cNvGraphicFramePr>
            <a:graphicFrameLocks noGrp="1"/>
          </p:cNvGraphicFramePr>
          <p:nvPr>
            <p:extLst>
              <p:ext uri="{D42A27DB-BD31-4B8C-83A1-F6EECF244321}">
                <p14:modId xmlns:p14="http://schemas.microsoft.com/office/powerpoint/2010/main" val="3823074981"/>
              </p:ext>
            </p:extLst>
          </p:nvPr>
        </p:nvGraphicFramePr>
        <p:xfrm>
          <a:off x="2127540" y="2130803"/>
          <a:ext cx="8876484" cy="3728984"/>
        </p:xfrm>
        <a:graphic>
          <a:graphicData uri="http://schemas.openxmlformats.org/drawingml/2006/table">
            <a:tbl>
              <a:tblPr firstRow="1" bandRow="1">
                <a:tableStyleId>{5C22544A-7EE6-4342-B048-85BDC9FD1C3A}</a:tableStyleId>
              </a:tblPr>
              <a:tblGrid>
                <a:gridCol w="1236445">
                  <a:extLst>
                    <a:ext uri="{9D8B030D-6E8A-4147-A177-3AD203B41FA5}">
                      <a16:colId xmlns:a16="http://schemas.microsoft.com/office/drawing/2014/main" val="3427484875"/>
                    </a:ext>
                  </a:extLst>
                </a:gridCol>
                <a:gridCol w="7640039">
                  <a:extLst>
                    <a:ext uri="{9D8B030D-6E8A-4147-A177-3AD203B41FA5}">
                      <a16:colId xmlns:a16="http://schemas.microsoft.com/office/drawing/2014/main" val="4271330743"/>
                    </a:ext>
                  </a:extLst>
                </a:gridCol>
              </a:tblGrid>
              <a:tr h="406292">
                <a:tc>
                  <a:txBody>
                    <a:bodyPr/>
                    <a:lstStyle/>
                    <a:p>
                      <a:r>
                        <a:rPr lang="en-US" dirty="0"/>
                        <a:t>Week </a:t>
                      </a:r>
                      <a:endParaRPr lang="en-CA" dirty="0"/>
                    </a:p>
                  </a:txBody>
                  <a:tcPr/>
                </a:tc>
                <a:tc>
                  <a:txBody>
                    <a:bodyPr/>
                    <a:lstStyle/>
                    <a:p>
                      <a:r>
                        <a:rPr lang="en-US" dirty="0"/>
                        <a:t>Content</a:t>
                      </a:r>
                      <a:endParaRPr lang="en-CA" dirty="0"/>
                    </a:p>
                  </a:txBody>
                  <a:tcPr/>
                </a:tc>
                <a:extLst>
                  <a:ext uri="{0D108BD9-81ED-4DB2-BD59-A6C34878D82A}">
                    <a16:rowId xmlns:a16="http://schemas.microsoft.com/office/drawing/2014/main" val="830626969"/>
                  </a:ext>
                </a:extLst>
              </a:tr>
              <a:tr h="701272">
                <a:tc>
                  <a:txBody>
                    <a:bodyPr/>
                    <a:lstStyle/>
                    <a:p>
                      <a:r>
                        <a:rPr lang="en-US" dirty="0"/>
                        <a:t>7</a:t>
                      </a:r>
                      <a:endParaRPr lang="en-CA" dirty="0"/>
                    </a:p>
                  </a:txBody>
                  <a:tcPr/>
                </a:tc>
                <a:tc>
                  <a:txBody>
                    <a:bodyPr/>
                    <a:lstStyle/>
                    <a:p>
                      <a:r>
                        <a:rPr lang="en-US" dirty="0"/>
                        <a:t>Midterm (March 5</a:t>
                      </a:r>
                      <a:r>
                        <a:rPr lang="en-US" baseline="30000" dirty="0"/>
                        <a:t>th</a:t>
                      </a:r>
                      <a:r>
                        <a:rPr lang="en-US" dirty="0"/>
                        <a:t>)</a:t>
                      </a:r>
                      <a:endParaRPr lang="en-CA" dirty="0"/>
                    </a:p>
                  </a:txBody>
                  <a:tcPr/>
                </a:tc>
                <a:extLst>
                  <a:ext uri="{0D108BD9-81ED-4DB2-BD59-A6C34878D82A}">
                    <a16:rowId xmlns:a16="http://schemas.microsoft.com/office/drawing/2014/main" val="1270039528"/>
                  </a:ext>
                </a:extLst>
              </a:tr>
              <a:tr h="406292">
                <a:tc>
                  <a:txBody>
                    <a:bodyPr/>
                    <a:lstStyle/>
                    <a:p>
                      <a:r>
                        <a:rPr lang="en-US" dirty="0"/>
                        <a:t>8</a:t>
                      </a:r>
                      <a:endParaRPr lang="en-CA" dirty="0"/>
                    </a:p>
                  </a:txBody>
                  <a:tcPr/>
                </a:tc>
                <a:tc>
                  <a:txBody>
                    <a:bodyPr/>
                    <a:lstStyle/>
                    <a:p>
                      <a:r>
                        <a:rPr lang="en-US" dirty="0"/>
                        <a:t>Virtual Memory / More on Programming in C</a:t>
                      </a:r>
                      <a:endParaRPr lang="en-CA" dirty="0"/>
                    </a:p>
                  </a:txBody>
                  <a:tcPr/>
                </a:tc>
                <a:extLst>
                  <a:ext uri="{0D108BD9-81ED-4DB2-BD59-A6C34878D82A}">
                    <a16:rowId xmlns:a16="http://schemas.microsoft.com/office/drawing/2014/main" val="1831365759"/>
                  </a:ext>
                </a:extLst>
              </a:tr>
              <a:tr h="701272">
                <a:tc>
                  <a:txBody>
                    <a:bodyPr/>
                    <a:lstStyle/>
                    <a:p>
                      <a:r>
                        <a:rPr lang="en-US" dirty="0"/>
                        <a:t>9</a:t>
                      </a:r>
                      <a:endParaRPr lang="en-CA" dirty="0"/>
                    </a:p>
                  </a:txBody>
                  <a:tcPr/>
                </a:tc>
                <a:tc>
                  <a:txBody>
                    <a:bodyPr/>
                    <a:lstStyle/>
                    <a:p>
                      <a:r>
                        <a:rPr lang="en-US" dirty="0"/>
                        <a:t>File Systems</a:t>
                      </a:r>
                      <a:endParaRPr lang="en-CA" dirty="0"/>
                    </a:p>
                  </a:txBody>
                  <a:tcPr/>
                </a:tc>
                <a:extLst>
                  <a:ext uri="{0D108BD9-81ED-4DB2-BD59-A6C34878D82A}">
                    <a16:rowId xmlns:a16="http://schemas.microsoft.com/office/drawing/2014/main" val="2833301904"/>
                  </a:ext>
                </a:extLst>
              </a:tr>
              <a:tr h="406292">
                <a:tc>
                  <a:txBody>
                    <a:bodyPr/>
                    <a:lstStyle/>
                    <a:p>
                      <a:r>
                        <a:rPr lang="en-US" dirty="0"/>
                        <a:t>10</a:t>
                      </a:r>
                      <a:endParaRPr lang="en-CA" dirty="0"/>
                    </a:p>
                  </a:txBody>
                  <a:tcPr/>
                </a:tc>
                <a:tc>
                  <a:txBody>
                    <a:bodyPr/>
                    <a:lstStyle/>
                    <a:p>
                      <a:r>
                        <a:rPr lang="en-US" dirty="0"/>
                        <a:t>Input/Output / More on Programming in C</a:t>
                      </a:r>
                      <a:endParaRPr lang="en-CA" dirty="0"/>
                    </a:p>
                  </a:txBody>
                  <a:tcPr/>
                </a:tc>
                <a:extLst>
                  <a:ext uri="{0D108BD9-81ED-4DB2-BD59-A6C34878D82A}">
                    <a16:rowId xmlns:a16="http://schemas.microsoft.com/office/drawing/2014/main" val="365785598"/>
                  </a:ext>
                </a:extLst>
              </a:tr>
              <a:tr h="701272">
                <a:tc>
                  <a:txBody>
                    <a:bodyPr/>
                    <a:lstStyle/>
                    <a:p>
                      <a:r>
                        <a:rPr lang="en-US" dirty="0"/>
                        <a:t>11</a:t>
                      </a:r>
                      <a:endParaRPr lang="en-CA" dirty="0"/>
                    </a:p>
                  </a:txBody>
                  <a:tcPr/>
                </a:tc>
                <a:tc>
                  <a:txBody>
                    <a:bodyPr/>
                    <a:lstStyle/>
                    <a:p>
                      <a:r>
                        <a:rPr lang="en-CA" dirty="0"/>
                        <a:t>Protection and Security </a:t>
                      </a:r>
                    </a:p>
                  </a:txBody>
                  <a:tcPr/>
                </a:tc>
                <a:extLst>
                  <a:ext uri="{0D108BD9-81ED-4DB2-BD59-A6C34878D82A}">
                    <a16:rowId xmlns:a16="http://schemas.microsoft.com/office/drawing/2014/main" val="3848342168"/>
                  </a:ext>
                </a:extLst>
              </a:tr>
              <a:tr h="406292">
                <a:tc>
                  <a:txBody>
                    <a:bodyPr/>
                    <a:lstStyle/>
                    <a:p>
                      <a:r>
                        <a:rPr lang="en-US" dirty="0"/>
                        <a:t>12</a:t>
                      </a:r>
                      <a:endParaRPr lang="en-CA" dirty="0"/>
                    </a:p>
                  </a:txBody>
                  <a:tcPr/>
                </a:tc>
                <a:tc>
                  <a:txBody>
                    <a:bodyPr/>
                    <a:lstStyle/>
                    <a:p>
                      <a:r>
                        <a:rPr lang="en-US" dirty="0"/>
                        <a:t>Overflow/Content Review</a:t>
                      </a:r>
                      <a:endParaRPr lang="en-CA" dirty="0"/>
                    </a:p>
                  </a:txBody>
                  <a:tcPr/>
                </a:tc>
                <a:extLst>
                  <a:ext uri="{0D108BD9-81ED-4DB2-BD59-A6C34878D82A}">
                    <a16:rowId xmlns:a16="http://schemas.microsoft.com/office/drawing/2014/main" val="3044407818"/>
                  </a:ext>
                </a:extLst>
              </a:tr>
            </a:tbl>
          </a:graphicData>
        </a:graphic>
      </p:graphicFrame>
    </p:spTree>
    <p:extLst>
      <p:ext uri="{BB962C8B-B14F-4D97-AF65-F5344CB8AC3E}">
        <p14:creationId xmlns:p14="http://schemas.microsoft.com/office/powerpoint/2010/main" val="425865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065BD-C1AB-4C5A-98DA-1AB5EEB1FF55}"/>
              </a:ext>
            </a:extLst>
          </p:cNvPr>
          <p:cNvSpPr>
            <a:spLocks noGrp="1"/>
          </p:cNvSpPr>
          <p:nvPr>
            <p:ph type="title"/>
          </p:nvPr>
        </p:nvSpPr>
        <p:spPr>
          <a:xfrm>
            <a:off x="1245072" y="1289765"/>
            <a:ext cx="3651101" cy="4270963"/>
          </a:xfrm>
        </p:spPr>
        <p:txBody>
          <a:bodyPr anchor="ctr">
            <a:normAutofit/>
          </a:bodyPr>
          <a:lstStyle/>
          <a:p>
            <a:r>
              <a:rPr lang="en-US" sz="5600" dirty="0">
                <a:solidFill>
                  <a:srgbClr val="FFFFFF"/>
                </a:solidFill>
              </a:rPr>
              <a:t>Lecture  Format	</a:t>
            </a:r>
            <a:endParaRPr lang="en-CA" sz="5600" dirty="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6035AA7-9C23-4D19-8E16-735214EAE13B}"/>
              </a:ext>
            </a:extLst>
          </p:cNvPr>
          <p:cNvSpPr>
            <a:spLocks noGrp="1"/>
          </p:cNvSpPr>
          <p:nvPr>
            <p:ph idx="1"/>
          </p:nvPr>
        </p:nvSpPr>
        <p:spPr>
          <a:xfrm>
            <a:off x="6297233" y="518400"/>
            <a:ext cx="4771607" cy="5837949"/>
          </a:xfrm>
        </p:spPr>
        <p:txBody>
          <a:bodyPr anchor="ctr">
            <a:normAutofit/>
          </a:bodyPr>
          <a:lstStyle/>
          <a:p>
            <a:r>
              <a:rPr lang="en-US" sz="2000">
                <a:solidFill>
                  <a:schemeClr val="tx1">
                    <a:alpha val="80000"/>
                  </a:schemeClr>
                </a:solidFill>
              </a:rPr>
              <a:t>The lecture is scheduled from 10AM – 12PM on Fridays.</a:t>
            </a:r>
          </a:p>
          <a:p>
            <a:r>
              <a:rPr lang="en-US" sz="2000">
                <a:solidFill>
                  <a:schemeClr val="tx1">
                    <a:alpha val="80000"/>
                  </a:schemeClr>
                </a:solidFill>
              </a:rPr>
              <a:t>Do you prefer synchronous or asynchronous lectures?</a:t>
            </a:r>
          </a:p>
          <a:p>
            <a:pPr lvl="1"/>
            <a:r>
              <a:rPr lang="en-US" sz="2000">
                <a:solidFill>
                  <a:schemeClr val="tx1">
                    <a:alpha val="80000"/>
                  </a:schemeClr>
                </a:solidFill>
              </a:rPr>
              <a:t>Answer using the poll!</a:t>
            </a:r>
          </a:p>
          <a:p>
            <a:pPr marL="457200" lvl="1" indent="0">
              <a:buNone/>
            </a:pPr>
            <a:endParaRPr lang="en-US" sz="2000">
              <a:solidFill>
                <a:schemeClr val="tx1">
                  <a:alpha val="80000"/>
                </a:schemeClr>
              </a:solidFill>
            </a:endParaRPr>
          </a:p>
          <a:p>
            <a:endParaRPr lang="en-US" sz="2000">
              <a:solidFill>
                <a:schemeClr val="tx1">
                  <a:alpha val="80000"/>
                </a:schemeClr>
              </a:solidFill>
            </a:endParaRPr>
          </a:p>
          <a:p>
            <a:pPr lvl="1"/>
            <a:endParaRPr lang="en-CA"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301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7" ma:contentTypeDescription="Create a new document." ma:contentTypeScope="" ma:versionID="81037fe76ca37e4d458f6b12f556e659">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b84fb3ad45bfdbc5aa4d65de25180d73"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3E5658-9D44-484C-9023-7211C55B29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0D8C75-5904-47C0-8E41-59D430080148}">
  <ds:schemaRefs>
    <ds:schemaRef ds:uri="http://schemas.microsoft.com/sharepoint/v3/contenttype/forms"/>
  </ds:schemaRefs>
</ds:datastoreItem>
</file>

<file path=customXml/itemProps3.xml><?xml version="1.0" encoding="utf-8"?>
<ds:datastoreItem xmlns:ds="http://schemas.openxmlformats.org/officeDocument/2006/customXml" ds:itemID="{85B752E7-0378-4BCD-B699-3F28770B42B1}">
  <ds:schemaRefs>
    <ds:schemaRef ds:uri="http://purl.org/dc/terms/"/>
    <ds:schemaRef ds:uri="http://schemas.microsoft.com/office/2006/metadata/properties"/>
    <ds:schemaRef ds:uri="http://purl.org/dc/dcmitype/"/>
    <ds:schemaRef ds:uri="a4a27f17-d609-4dec-ad76-8ee790905f67"/>
    <ds:schemaRef ds:uri="http://schemas.microsoft.com/office/2006/documentManagement/types"/>
    <ds:schemaRef ds:uri="http://schemas.microsoft.com/office/infopath/2007/PartnerControls"/>
    <ds:schemaRef ds:uri="http://schemas.openxmlformats.org/package/2006/metadata/core-properties"/>
    <ds:schemaRef ds:uri="19ab2e2b-bcb2-4f08-a38c-8783603e134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116</TotalTime>
  <Words>2592</Words>
  <Application>Microsoft Office PowerPoint</Application>
  <PresentationFormat>Widescreen</PresentationFormat>
  <Paragraphs>223</Paragraphs>
  <Slides>32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COIS 3320H: Fundamentals of Operating Systems</vt:lpstr>
      <vt:lpstr>Overview</vt:lpstr>
      <vt:lpstr>About Me</vt:lpstr>
      <vt:lpstr>Introduce Yourself!</vt:lpstr>
      <vt:lpstr>Course Introduction</vt:lpstr>
      <vt:lpstr>Course Introduction</vt:lpstr>
      <vt:lpstr>Tentative Course Schedule (1)</vt:lpstr>
      <vt:lpstr>Tentative Course Schedule (2)</vt:lpstr>
      <vt:lpstr>Lecture  Format </vt:lpstr>
      <vt:lpstr>Labs</vt:lpstr>
      <vt:lpstr>Assignments</vt:lpstr>
      <vt:lpstr>Report</vt:lpstr>
      <vt:lpstr>Midterm/Final</vt:lpstr>
      <vt:lpstr>Office Hours</vt:lpstr>
      <vt:lpstr>Contacting Me</vt:lpstr>
      <vt:lpstr>Late Policy</vt:lpstr>
      <vt:lpstr>Questions?</vt:lpstr>
      <vt:lpstr>Operating Systems</vt:lpstr>
      <vt:lpstr>The Operating System</vt:lpstr>
      <vt:lpstr>Mismatch Between Hardware Capabilities and Practical Need</vt:lpstr>
      <vt:lpstr>Abstraction and Virtualization</vt:lpstr>
      <vt:lpstr>Multiprogramming, Time-Sharing, Multi-Tasking</vt:lpstr>
      <vt:lpstr>OS Structure</vt:lpstr>
      <vt:lpstr>Breaking Down The OS Structure</vt:lpstr>
      <vt:lpstr>Shell or GUI</vt:lpstr>
      <vt:lpstr>OS Shell</vt:lpstr>
      <vt:lpstr>Shell Scripts</vt:lpstr>
      <vt:lpstr>Calls</vt:lpstr>
      <vt:lpstr>Interrupts</vt:lpstr>
      <vt:lpstr>The Evolution &amp; Scope of OSs</vt:lpstr>
      <vt:lpstr>Generations of Computers</vt:lpstr>
      <vt:lpstr>OS Types &amp;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3320H: Fundamentals of Operating Systems</dc:title>
  <dc:creator>Alaadin Addas</dc:creator>
  <cp:lastModifiedBy>Alaadin Addas</cp:lastModifiedBy>
  <cp:revision>1</cp:revision>
  <dcterms:created xsi:type="dcterms:W3CDTF">2021-01-15T15:10:46Z</dcterms:created>
  <dcterms:modified xsi:type="dcterms:W3CDTF">2021-01-15T17:07:10Z</dcterms:modified>
</cp:coreProperties>
</file>